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1E_E134DC26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4"/>
  </p:notesMasterIdLst>
  <p:sldIdLst>
    <p:sldId id="256" r:id="rId3"/>
    <p:sldId id="257" r:id="rId4"/>
    <p:sldId id="274" r:id="rId5"/>
    <p:sldId id="259" r:id="rId6"/>
    <p:sldId id="260" r:id="rId7"/>
    <p:sldId id="261" r:id="rId8"/>
    <p:sldId id="262" r:id="rId9"/>
    <p:sldId id="263" r:id="rId10"/>
    <p:sldId id="286" r:id="rId11"/>
    <p:sldId id="287" r:id="rId12"/>
    <p:sldId id="288" r:id="rId13"/>
    <p:sldId id="289" r:id="rId14"/>
    <p:sldId id="290" r:id="rId15"/>
    <p:sldId id="291" r:id="rId16"/>
    <p:sldId id="282" r:id="rId17"/>
    <p:sldId id="267" r:id="rId18"/>
    <p:sldId id="270" r:id="rId19"/>
    <p:sldId id="271" r:id="rId20"/>
    <p:sldId id="272" r:id="rId21"/>
    <p:sldId id="273" r:id="rId22"/>
    <p:sldId id="268" r:id="rId23"/>
    <p:sldId id="269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3" r:id="rId32"/>
    <p:sldId id="28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ECCE44A-691D-1957-E78F-927124A37BBC}" name="anirudh tripathi" initials="at" userId="39cf2e5ff6e66f9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5" autoAdjust="0"/>
    <p:restoredTop sz="96196" autoAdjust="0"/>
  </p:normalViewPr>
  <p:slideViewPr>
    <p:cSldViewPr snapToGrid="0">
      <p:cViewPr varScale="1">
        <p:scale>
          <a:sx n="109" d="100"/>
          <a:sy n="109" d="100"/>
        </p:scale>
        <p:origin x="6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8/10/relationships/authors" Target="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comments/modernComment_11E_E134DC2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99534D7-D465-422C-B16A-2354D7F3C72D}" authorId="{AECCE44A-691D-1957-E78F-927124A37BBC}" created="2022-10-18T08:45:43.02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778337830" sldId="262"/>
      <ac:spMk id="7" creationId="{009FC4D9-46DD-DA4E-A367-F2BE4DDB23B1}"/>
    </ac:deMkLst>
    <p188:replyLst>
      <p188:reply id="{0F5EF1EC-8029-4077-9114-DB1B75E23E88}" authorId="{AECCE44A-691D-1957-E78F-927124A37BBC}" created="2022-10-18T08:45:59.305">
        <p188:txBody>
          <a:bodyPr/>
          <a:lstStyle/>
          <a:p>
            <a:r>
              <a:rPr lang="en-GB"/>
              <a:t>School type</a:t>
            </a:r>
          </a:p>
        </p188:txBody>
      </p188:reply>
    </p188:replyLst>
    <p188:txBody>
      <a:bodyPr/>
      <a:lstStyle/>
      <a:p>
        <a:r>
          <a:rPr lang="en-GB"/>
          <a:t>School name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927FA3-FA69-4EF9-A75D-B4BD6450DDBE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A4E216F3-AE78-4CD4-B36E-5D0310FB067F}">
      <dgm:prSet custT="1"/>
      <dgm:spPr/>
      <dgm:t>
        <a:bodyPr/>
        <a:lstStyle/>
        <a:p>
          <a:r>
            <a:rPr lang="en-GB" sz="1400" dirty="0"/>
            <a:t>Salaries by college</a:t>
          </a:r>
        </a:p>
      </dgm:t>
    </dgm:pt>
    <dgm:pt modelId="{2994972C-A461-452A-9E5D-8DAF09653CDD}" type="parTrans" cxnId="{8ACE3F05-739D-4F5D-95F6-5E89726FF357}">
      <dgm:prSet/>
      <dgm:spPr/>
      <dgm:t>
        <a:bodyPr/>
        <a:lstStyle/>
        <a:p>
          <a:endParaRPr lang="en-GB"/>
        </a:p>
      </dgm:t>
    </dgm:pt>
    <dgm:pt modelId="{0D86E00D-D9F1-41D2-AF7A-834C728A4B53}" type="sibTrans" cxnId="{8ACE3F05-739D-4F5D-95F6-5E89726FF357}">
      <dgm:prSet/>
      <dgm:spPr/>
      <dgm:t>
        <a:bodyPr/>
        <a:lstStyle/>
        <a:p>
          <a:endParaRPr lang="en-GB"/>
        </a:p>
      </dgm:t>
    </dgm:pt>
    <dgm:pt modelId="{36861191-0336-4E03-8467-E15F91544F86}" type="pres">
      <dgm:prSet presAssocID="{33927FA3-FA69-4EF9-A75D-B4BD6450DDB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F4F52A8-F36B-4757-B89B-44B0D73744EE}" type="pres">
      <dgm:prSet presAssocID="{A4E216F3-AE78-4CD4-B36E-5D0310FB067F}" presName="root" presStyleCnt="0"/>
      <dgm:spPr/>
    </dgm:pt>
    <dgm:pt modelId="{ECF324D3-537C-4C99-A086-84BDD5B9D6F2}" type="pres">
      <dgm:prSet presAssocID="{A4E216F3-AE78-4CD4-B36E-5D0310FB067F}" presName="rootComposite" presStyleCnt="0"/>
      <dgm:spPr/>
    </dgm:pt>
    <dgm:pt modelId="{72217D2A-1B1B-405C-871D-A7023E9C0330}" type="pres">
      <dgm:prSet presAssocID="{A4E216F3-AE78-4CD4-B36E-5D0310FB067F}" presName="rootText" presStyleLbl="node1" presStyleIdx="0" presStyleCnt="1" custLinFactNeighborX="-3336" custLinFactNeighborY="1729"/>
      <dgm:spPr/>
    </dgm:pt>
    <dgm:pt modelId="{6E6F6626-A508-40D0-96B4-E96F0A1AAB11}" type="pres">
      <dgm:prSet presAssocID="{A4E216F3-AE78-4CD4-B36E-5D0310FB067F}" presName="rootConnector" presStyleLbl="node1" presStyleIdx="0" presStyleCnt="1"/>
      <dgm:spPr/>
    </dgm:pt>
    <dgm:pt modelId="{B42940FD-8C58-4571-BDFB-D2A177B8E68D}" type="pres">
      <dgm:prSet presAssocID="{A4E216F3-AE78-4CD4-B36E-5D0310FB067F}" presName="childShape" presStyleCnt="0"/>
      <dgm:spPr/>
    </dgm:pt>
  </dgm:ptLst>
  <dgm:cxnLst>
    <dgm:cxn modelId="{8ACE3F05-739D-4F5D-95F6-5E89726FF357}" srcId="{33927FA3-FA69-4EF9-A75D-B4BD6450DDBE}" destId="{A4E216F3-AE78-4CD4-B36E-5D0310FB067F}" srcOrd="0" destOrd="0" parTransId="{2994972C-A461-452A-9E5D-8DAF09653CDD}" sibTransId="{0D86E00D-D9F1-41D2-AF7A-834C728A4B53}"/>
    <dgm:cxn modelId="{2F5F3E0C-3843-4BA1-BE79-139F1DB7CEE7}" type="presOf" srcId="{A4E216F3-AE78-4CD4-B36E-5D0310FB067F}" destId="{72217D2A-1B1B-405C-871D-A7023E9C0330}" srcOrd="0" destOrd="0" presId="urn:microsoft.com/office/officeart/2005/8/layout/hierarchy3"/>
    <dgm:cxn modelId="{34B95314-ED2B-4012-AA9E-1C557759B1BC}" type="presOf" srcId="{33927FA3-FA69-4EF9-A75D-B4BD6450DDBE}" destId="{36861191-0336-4E03-8467-E15F91544F86}" srcOrd="0" destOrd="0" presId="urn:microsoft.com/office/officeart/2005/8/layout/hierarchy3"/>
    <dgm:cxn modelId="{4A77E4D2-EF29-4F67-B869-B8356CABEDE5}" type="presOf" srcId="{A4E216F3-AE78-4CD4-B36E-5D0310FB067F}" destId="{6E6F6626-A508-40D0-96B4-E96F0A1AAB11}" srcOrd="1" destOrd="0" presId="urn:microsoft.com/office/officeart/2005/8/layout/hierarchy3"/>
    <dgm:cxn modelId="{EF984B73-E6A6-4D0F-AC5B-5A1C73F870FD}" type="presParOf" srcId="{36861191-0336-4E03-8467-E15F91544F86}" destId="{8F4F52A8-F36B-4757-B89B-44B0D73744EE}" srcOrd="0" destOrd="0" presId="urn:microsoft.com/office/officeart/2005/8/layout/hierarchy3"/>
    <dgm:cxn modelId="{5C48FFA0-4481-452A-A42B-D3499126D371}" type="presParOf" srcId="{8F4F52A8-F36B-4757-B89B-44B0D73744EE}" destId="{ECF324D3-537C-4C99-A086-84BDD5B9D6F2}" srcOrd="0" destOrd="0" presId="urn:microsoft.com/office/officeart/2005/8/layout/hierarchy3"/>
    <dgm:cxn modelId="{EF53BD0C-C308-4025-AC58-B2132B458FDC}" type="presParOf" srcId="{ECF324D3-537C-4C99-A086-84BDD5B9D6F2}" destId="{72217D2A-1B1B-405C-871D-A7023E9C0330}" srcOrd="0" destOrd="0" presId="urn:microsoft.com/office/officeart/2005/8/layout/hierarchy3"/>
    <dgm:cxn modelId="{86483A37-6F12-4C10-B238-B3ACE07D0A73}" type="presParOf" srcId="{ECF324D3-537C-4C99-A086-84BDD5B9D6F2}" destId="{6E6F6626-A508-40D0-96B4-E96F0A1AAB11}" srcOrd="1" destOrd="0" presId="urn:microsoft.com/office/officeart/2005/8/layout/hierarchy3"/>
    <dgm:cxn modelId="{821C1AF0-E0BC-40C0-85C4-51351C6CDAC5}" type="presParOf" srcId="{8F4F52A8-F36B-4757-B89B-44B0D73744EE}" destId="{B42940FD-8C58-4571-BDFB-D2A177B8E68D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C2ABE3A-D904-4F45-A68F-B843C653A22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6DB6BBB-B328-46BD-86A5-ED95071B9C49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solidFill>
                <a:prstClr val="white"/>
              </a:solidFill>
              <a:latin typeface="Calibri"/>
              <a:ea typeface="+mn-ea"/>
              <a:cs typeface="+mn-cs"/>
            </a:rPr>
            <a:t>creating subset Data frame(school type)</a:t>
          </a:r>
        </a:p>
      </dgm:t>
    </dgm:pt>
    <dgm:pt modelId="{A7D31493-0152-4C37-A8B9-2BE14E6C8825}" type="parTrans" cxnId="{F9DEE63E-EDE0-4EE8-986C-34B23B5D04F8}">
      <dgm:prSet/>
      <dgm:spPr/>
      <dgm:t>
        <a:bodyPr/>
        <a:lstStyle/>
        <a:p>
          <a:endParaRPr lang="en-GB"/>
        </a:p>
      </dgm:t>
    </dgm:pt>
    <dgm:pt modelId="{9614E8A7-7E26-404E-931C-7DA85223E9C5}" type="sibTrans" cxnId="{F9DEE63E-EDE0-4EE8-986C-34B23B5D04F8}">
      <dgm:prSet/>
      <dgm:spPr/>
      <dgm:t>
        <a:bodyPr/>
        <a:lstStyle/>
        <a:p>
          <a:endParaRPr lang="en-GB"/>
        </a:p>
      </dgm:t>
    </dgm:pt>
    <dgm:pt modelId="{4DEB3A26-BFDA-4745-A718-0420007EE36C}" type="pres">
      <dgm:prSet presAssocID="{4C2ABE3A-D904-4F45-A68F-B843C653A225}" presName="Name0" presStyleCnt="0">
        <dgm:presLayoutVars>
          <dgm:dir/>
          <dgm:resizeHandles val="exact"/>
        </dgm:presLayoutVars>
      </dgm:prSet>
      <dgm:spPr/>
    </dgm:pt>
    <dgm:pt modelId="{BB02991C-5BDE-4154-ACB0-ABEDA51E4AD1}" type="pres">
      <dgm:prSet presAssocID="{A6DB6BBB-B328-46BD-86A5-ED95071B9C49}" presName="node" presStyleLbl="node1" presStyleIdx="0" presStyleCnt="1" custScaleX="100098" custLinFactNeighborX="3536" custLinFactNeighborY="-3125">
        <dgm:presLayoutVars>
          <dgm:bulletEnabled val="1"/>
        </dgm:presLayoutVars>
      </dgm:prSet>
      <dgm:spPr>
        <a:xfrm>
          <a:off x="2259" y="0"/>
          <a:ext cx="2315165" cy="579160"/>
        </a:xfrm>
        <a:prstGeom prst="roundRect">
          <a:avLst>
            <a:gd name="adj" fmla="val 10000"/>
          </a:avLst>
        </a:prstGeom>
      </dgm:spPr>
    </dgm:pt>
  </dgm:ptLst>
  <dgm:cxnLst>
    <dgm:cxn modelId="{39B8752A-2F76-4F5B-914C-FA442C7B8C6B}" type="presOf" srcId="{A6DB6BBB-B328-46BD-86A5-ED95071B9C49}" destId="{BB02991C-5BDE-4154-ACB0-ABEDA51E4AD1}" srcOrd="0" destOrd="0" presId="urn:microsoft.com/office/officeart/2005/8/layout/process1"/>
    <dgm:cxn modelId="{F9DEE63E-EDE0-4EE8-986C-34B23B5D04F8}" srcId="{4C2ABE3A-D904-4F45-A68F-B843C653A225}" destId="{A6DB6BBB-B328-46BD-86A5-ED95071B9C49}" srcOrd="0" destOrd="0" parTransId="{A7D31493-0152-4C37-A8B9-2BE14E6C8825}" sibTransId="{9614E8A7-7E26-404E-931C-7DA85223E9C5}"/>
    <dgm:cxn modelId="{B9A4DCE2-ECDE-4E41-828A-4E45637670B5}" type="presOf" srcId="{4C2ABE3A-D904-4F45-A68F-B843C653A225}" destId="{4DEB3A26-BFDA-4745-A718-0420007EE36C}" srcOrd="0" destOrd="0" presId="urn:microsoft.com/office/officeart/2005/8/layout/process1"/>
    <dgm:cxn modelId="{E2327FA7-8498-4E06-AD8D-99092967D72E}" type="presParOf" srcId="{4DEB3A26-BFDA-4745-A718-0420007EE36C}" destId="{BB02991C-5BDE-4154-ACB0-ABEDA51E4AD1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53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7980E96-478D-45FC-9E94-62A218F506D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B7952D5D-29B8-463C-9FB5-FE47CD26CE86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sz="1300" kern="1200" dirty="0"/>
            <a:t>Based on </a:t>
          </a: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school</a:t>
          </a:r>
          <a:r>
            <a:rPr lang="en-GB" sz="1300" kern="1200" dirty="0"/>
            <a:t> type finding average salary</a:t>
          </a:r>
        </a:p>
      </dgm:t>
    </dgm:pt>
    <dgm:pt modelId="{41A95A66-9193-49CD-9895-4013099B7CED}" type="parTrans" cxnId="{6873EC9C-673D-4C1C-92C9-FA0F02803A98}">
      <dgm:prSet/>
      <dgm:spPr/>
      <dgm:t>
        <a:bodyPr/>
        <a:lstStyle/>
        <a:p>
          <a:endParaRPr lang="en-GB"/>
        </a:p>
      </dgm:t>
    </dgm:pt>
    <dgm:pt modelId="{B6784938-679A-438A-8392-3E0F86ACBF6E}" type="sibTrans" cxnId="{6873EC9C-673D-4C1C-92C9-FA0F02803A98}">
      <dgm:prSet/>
      <dgm:spPr/>
      <dgm:t>
        <a:bodyPr/>
        <a:lstStyle/>
        <a:p>
          <a:endParaRPr lang="en-GB"/>
        </a:p>
      </dgm:t>
    </dgm:pt>
    <dgm:pt modelId="{B12B20CA-E1FF-4BAD-B476-95A65039791F}" type="pres">
      <dgm:prSet presAssocID="{17980E96-478D-45FC-9E94-62A218F506D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B3A68D9-F532-41BD-8C43-89EB8637ACD9}" type="pres">
      <dgm:prSet presAssocID="{B7952D5D-29B8-463C-9FB5-FE47CD26CE86}" presName="root" presStyleCnt="0"/>
      <dgm:spPr/>
    </dgm:pt>
    <dgm:pt modelId="{56B576EA-FF41-4B31-8034-D2E7EE81984F}" type="pres">
      <dgm:prSet presAssocID="{B7952D5D-29B8-463C-9FB5-FE47CD26CE86}" presName="rootComposite" presStyleCnt="0"/>
      <dgm:spPr/>
    </dgm:pt>
    <dgm:pt modelId="{F81E495A-365D-4C6B-986C-2280A1383CCB}" type="pres">
      <dgm:prSet presAssocID="{B7952D5D-29B8-463C-9FB5-FE47CD26CE86}" presName="rootText" presStyleLbl="node1" presStyleIdx="0" presStyleCnt="1" custLinFactNeighborX="-3256"/>
      <dgm:spPr>
        <a:xfrm>
          <a:off x="167436" y="72"/>
          <a:ext cx="1305846" cy="652923"/>
        </a:xfrm>
        <a:prstGeom prst="roundRect">
          <a:avLst>
            <a:gd name="adj" fmla="val 10000"/>
          </a:avLst>
        </a:prstGeom>
      </dgm:spPr>
    </dgm:pt>
    <dgm:pt modelId="{882C7887-DECB-402D-9CCD-8EA40B86CC9D}" type="pres">
      <dgm:prSet presAssocID="{B7952D5D-29B8-463C-9FB5-FE47CD26CE86}" presName="rootConnector" presStyleLbl="node1" presStyleIdx="0" presStyleCnt="1"/>
      <dgm:spPr/>
    </dgm:pt>
    <dgm:pt modelId="{5B561C3A-2D78-41F7-A4F7-EF62A4205304}" type="pres">
      <dgm:prSet presAssocID="{B7952D5D-29B8-463C-9FB5-FE47CD26CE86}" presName="childShape" presStyleCnt="0"/>
      <dgm:spPr/>
    </dgm:pt>
  </dgm:ptLst>
  <dgm:cxnLst>
    <dgm:cxn modelId="{4F444663-799A-4433-B04A-95E225459138}" type="presOf" srcId="{B7952D5D-29B8-463C-9FB5-FE47CD26CE86}" destId="{F81E495A-365D-4C6B-986C-2280A1383CCB}" srcOrd="0" destOrd="0" presId="urn:microsoft.com/office/officeart/2005/8/layout/hierarchy3"/>
    <dgm:cxn modelId="{02243A4A-32F0-4435-BE73-98A59D0B87E8}" type="presOf" srcId="{B7952D5D-29B8-463C-9FB5-FE47CD26CE86}" destId="{882C7887-DECB-402D-9CCD-8EA40B86CC9D}" srcOrd="1" destOrd="0" presId="urn:microsoft.com/office/officeart/2005/8/layout/hierarchy3"/>
    <dgm:cxn modelId="{D7335E4B-43E4-4853-B7CB-877F98384CE1}" type="presOf" srcId="{17980E96-478D-45FC-9E94-62A218F506DF}" destId="{B12B20CA-E1FF-4BAD-B476-95A65039791F}" srcOrd="0" destOrd="0" presId="urn:microsoft.com/office/officeart/2005/8/layout/hierarchy3"/>
    <dgm:cxn modelId="{6873EC9C-673D-4C1C-92C9-FA0F02803A98}" srcId="{17980E96-478D-45FC-9E94-62A218F506DF}" destId="{B7952D5D-29B8-463C-9FB5-FE47CD26CE86}" srcOrd="0" destOrd="0" parTransId="{41A95A66-9193-49CD-9895-4013099B7CED}" sibTransId="{B6784938-679A-438A-8392-3E0F86ACBF6E}"/>
    <dgm:cxn modelId="{AFB468C5-D473-4B57-8AA6-DCCA40F7C280}" type="presParOf" srcId="{B12B20CA-E1FF-4BAD-B476-95A65039791F}" destId="{FB3A68D9-F532-41BD-8C43-89EB8637ACD9}" srcOrd="0" destOrd="0" presId="urn:microsoft.com/office/officeart/2005/8/layout/hierarchy3"/>
    <dgm:cxn modelId="{3DE74334-F97B-4C93-91CA-987779C6C85A}" type="presParOf" srcId="{FB3A68D9-F532-41BD-8C43-89EB8637ACD9}" destId="{56B576EA-FF41-4B31-8034-D2E7EE81984F}" srcOrd="0" destOrd="0" presId="urn:microsoft.com/office/officeart/2005/8/layout/hierarchy3"/>
    <dgm:cxn modelId="{60CD25D6-726C-4657-8BC9-D743094AB0F1}" type="presParOf" srcId="{56B576EA-FF41-4B31-8034-D2E7EE81984F}" destId="{F81E495A-365D-4C6B-986C-2280A1383CCB}" srcOrd="0" destOrd="0" presId="urn:microsoft.com/office/officeart/2005/8/layout/hierarchy3"/>
    <dgm:cxn modelId="{96D488B9-7856-4A70-BC2C-5F3466A742E0}" type="presParOf" srcId="{56B576EA-FF41-4B31-8034-D2E7EE81984F}" destId="{882C7887-DECB-402D-9CCD-8EA40B86CC9D}" srcOrd="1" destOrd="0" presId="urn:microsoft.com/office/officeart/2005/8/layout/hierarchy3"/>
    <dgm:cxn modelId="{F30B1223-A3CB-41A1-9B1A-414EE50E21D2}" type="presParOf" srcId="{FB3A68D9-F532-41BD-8C43-89EB8637ACD9}" destId="{5B561C3A-2D78-41F7-A4F7-EF62A4205304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5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60131B1-FAB3-4807-8EFE-D890FC32C728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FECF2253-D157-4C37-8DF8-005431F53512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sz="1400" dirty="0"/>
            <a:t>Degrees that pay back</a:t>
          </a:r>
        </a:p>
      </dgm:t>
    </dgm:pt>
    <dgm:pt modelId="{47C55712-3B32-4052-B28A-6AC4CE0EFCE5}" type="parTrans" cxnId="{6A8CEC51-B471-49E7-A447-DB42259DC88E}">
      <dgm:prSet/>
      <dgm:spPr/>
      <dgm:t>
        <a:bodyPr/>
        <a:lstStyle/>
        <a:p>
          <a:endParaRPr lang="en-GB" sz="1400"/>
        </a:p>
      </dgm:t>
    </dgm:pt>
    <dgm:pt modelId="{444F7317-F0E3-466C-9C6F-8C3A1A67B737}" type="sibTrans" cxnId="{6A8CEC51-B471-49E7-A447-DB42259DC88E}">
      <dgm:prSet/>
      <dgm:spPr/>
      <dgm:t>
        <a:bodyPr/>
        <a:lstStyle/>
        <a:p>
          <a:endParaRPr lang="en-GB" sz="1400"/>
        </a:p>
      </dgm:t>
    </dgm:pt>
    <dgm:pt modelId="{E932E512-DA44-4CE0-9713-BC7831255C4F}" type="pres">
      <dgm:prSet presAssocID="{660131B1-FAB3-4807-8EFE-D890FC32C72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ED86451-50CF-431B-92FC-613966C00F81}" type="pres">
      <dgm:prSet presAssocID="{FECF2253-D157-4C37-8DF8-005431F53512}" presName="root" presStyleCnt="0"/>
      <dgm:spPr/>
    </dgm:pt>
    <dgm:pt modelId="{D90D4FC2-0D6A-434B-93D6-E03D76921201}" type="pres">
      <dgm:prSet presAssocID="{FECF2253-D157-4C37-8DF8-005431F53512}" presName="rootComposite" presStyleCnt="0"/>
      <dgm:spPr/>
    </dgm:pt>
    <dgm:pt modelId="{FE16F25B-FCAE-44E8-93A6-CC8A9F5C2BDF}" type="pres">
      <dgm:prSet presAssocID="{FECF2253-D157-4C37-8DF8-005431F53512}" presName="rootText" presStyleLbl="node1" presStyleIdx="0" presStyleCnt="1" custLinFactNeighborY="1725"/>
      <dgm:spPr>
        <a:xfrm>
          <a:off x="420345" y="360"/>
          <a:ext cx="1274463" cy="637231"/>
        </a:xfrm>
        <a:prstGeom prst="roundRect">
          <a:avLst>
            <a:gd name="adj" fmla="val 10000"/>
          </a:avLst>
        </a:prstGeom>
      </dgm:spPr>
    </dgm:pt>
    <dgm:pt modelId="{524685BE-9429-4A8D-BD71-473EBD844C67}" type="pres">
      <dgm:prSet presAssocID="{FECF2253-D157-4C37-8DF8-005431F53512}" presName="rootConnector" presStyleLbl="node1" presStyleIdx="0" presStyleCnt="1"/>
      <dgm:spPr/>
    </dgm:pt>
    <dgm:pt modelId="{3D175000-8F7A-4131-B0FE-0A9F1E9F7987}" type="pres">
      <dgm:prSet presAssocID="{FECF2253-D157-4C37-8DF8-005431F53512}" presName="childShape" presStyleCnt="0"/>
      <dgm:spPr/>
    </dgm:pt>
  </dgm:ptLst>
  <dgm:cxnLst>
    <dgm:cxn modelId="{6A8CEC51-B471-49E7-A447-DB42259DC88E}" srcId="{660131B1-FAB3-4807-8EFE-D890FC32C728}" destId="{FECF2253-D157-4C37-8DF8-005431F53512}" srcOrd="0" destOrd="0" parTransId="{47C55712-3B32-4052-B28A-6AC4CE0EFCE5}" sibTransId="{444F7317-F0E3-466C-9C6F-8C3A1A67B737}"/>
    <dgm:cxn modelId="{318F80A1-3711-4511-9A1F-52CCE0D9322D}" type="presOf" srcId="{FECF2253-D157-4C37-8DF8-005431F53512}" destId="{524685BE-9429-4A8D-BD71-473EBD844C67}" srcOrd="1" destOrd="0" presId="urn:microsoft.com/office/officeart/2005/8/layout/hierarchy3"/>
    <dgm:cxn modelId="{83938BB4-1766-447A-94A7-E360DFB00F2C}" type="presOf" srcId="{FECF2253-D157-4C37-8DF8-005431F53512}" destId="{FE16F25B-FCAE-44E8-93A6-CC8A9F5C2BDF}" srcOrd="0" destOrd="0" presId="urn:microsoft.com/office/officeart/2005/8/layout/hierarchy3"/>
    <dgm:cxn modelId="{06BA04C6-9292-4013-97C4-F2E22533B07A}" type="presOf" srcId="{660131B1-FAB3-4807-8EFE-D890FC32C728}" destId="{E932E512-DA44-4CE0-9713-BC7831255C4F}" srcOrd="0" destOrd="0" presId="urn:microsoft.com/office/officeart/2005/8/layout/hierarchy3"/>
    <dgm:cxn modelId="{A4210B66-F94A-4478-AA02-3259A4ED9C5C}" type="presParOf" srcId="{E932E512-DA44-4CE0-9713-BC7831255C4F}" destId="{CED86451-50CF-431B-92FC-613966C00F81}" srcOrd="0" destOrd="0" presId="urn:microsoft.com/office/officeart/2005/8/layout/hierarchy3"/>
    <dgm:cxn modelId="{E451BB41-EFA7-46E5-B92F-EC191AB91704}" type="presParOf" srcId="{CED86451-50CF-431B-92FC-613966C00F81}" destId="{D90D4FC2-0D6A-434B-93D6-E03D76921201}" srcOrd="0" destOrd="0" presId="urn:microsoft.com/office/officeart/2005/8/layout/hierarchy3"/>
    <dgm:cxn modelId="{EFB99EE3-E030-4139-AA4C-D0402276A0A8}" type="presParOf" srcId="{D90D4FC2-0D6A-434B-93D6-E03D76921201}" destId="{FE16F25B-FCAE-44E8-93A6-CC8A9F5C2BDF}" srcOrd="0" destOrd="0" presId="urn:microsoft.com/office/officeart/2005/8/layout/hierarchy3"/>
    <dgm:cxn modelId="{ED02D150-3943-417B-B8E9-3E2911F90628}" type="presParOf" srcId="{D90D4FC2-0D6A-434B-93D6-E03D76921201}" destId="{524685BE-9429-4A8D-BD71-473EBD844C67}" srcOrd="1" destOrd="0" presId="urn:microsoft.com/office/officeart/2005/8/layout/hierarchy3"/>
    <dgm:cxn modelId="{8924CAB8-E87E-4BFE-B03C-7721EF30C1C0}" type="presParOf" srcId="{CED86451-50CF-431B-92FC-613966C00F81}" destId="{3D175000-8F7A-4131-B0FE-0A9F1E9F7987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3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896A352-8CE5-459B-A583-7FC27DC0C54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2A691D4A-986A-4E16-9A84-926A4B27C7CC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sz="1400" dirty="0"/>
            <a:t>Salaries by region</a:t>
          </a:r>
        </a:p>
      </dgm:t>
    </dgm:pt>
    <dgm:pt modelId="{5EF887BC-B126-4433-844A-060A7F1EFDD8}" type="parTrans" cxnId="{B18CA04B-9EC1-4514-9873-F550B888FC77}">
      <dgm:prSet/>
      <dgm:spPr/>
      <dgm:t>
        <a:bodyPr/>
        <a:lstStyle/>
        <a:p>
          <a:endParaRPr lang="en-GB"/>
        </a:p>
      </dgm:t>
    </dgm:pt>
    <dgm:pt modelId="{F980BA7F-8039-451A-BE37-0EC474D4D1F2}" type="sibTrans" cxnId="{B18CA04B-9EC1-4514-9873-F550B888FC77}">
      <dgm:prSet/>
      <dgm:spPr/>
      <dgm:t>
        <a:bodyPr/>
        <a:lstStyle/>
        <a:p>
          <a:endParaRPr lang="en-GB"/>
        </a:p>
      </dgm:t>
    </dgm:pt>
    <dgm:pt modelId="{30E580C7-B068-4194-B7EC-5A2B41CC0C6E}" type="pres">
      <dgm:prSet presAssocID="{4896A352-8CE5-459B-A583-7FC27DC0C54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5E15BF0-F4BB-439F-88D0-DAB7A3A287EB}" type="pres">
      <dgm:prSet presAssocID="{2A691D4A-986A-4E16-9A84-926A4B27C7CC}" presName="root" presStyleCnt="0"/>
      <dgm:spPr/>
    </dgm:pt>
    <dgm:pt modelId="{9543C9D1-507B-44FF-8251-B7DDC9069040}" type="pres">
      <dgm:prSet presAssocID="{2A691D4A-986A-4E16-9A84-926A4B27C7CC}" presName="rootComposite" presStyleCnt="0"/>
      <dgm:spPr/>
    </dgm:pt>
    <dgm:pt modelId="{4C3095FF-E6FC-4329-B793-AEB879AD99FD}" type="pres">
      <dgm:prSet presAssocID="{2A691D4A-986A-4E16-9A84-926A4B27C7CC}" presName="rootText" presStyleLbl="node1" presStyleIdx="0" presStyleCnt="1"/>
      <dgm:spPr>
        <a:xfrm>
          <a:off x="420345" y="360"/>
          <a:ext cx="1274463" cy="637231"/>
        </a:xfrm>
        <a:prstGeom prst="roundRect">
          <a:avLst>
            <a:gd name="adj" fmla="val 10000"/>
          </a:avLst>
        </a:prstGeom>
      </dgm:spPr>
    </dgm:pt>
    <dgm:pt modelId="{923B35AE-B160-4F59-808C-23AF72442A4A}" type="pres">
      <dgm:prSet presAssocID="{2A691D4A-986A-4E16-9A84-926A4B27C7CC}" presName="rootConnector" presStyleLbl="node1" presStyleIdx="0" presStyleCnt="1"/>
      <dgm:spPr/>
    </dgm:pt>
    <dgm:pt modelId="{952ADB2C-705E-48C9-9BD4-191A12120C17}" type="pres">
      <dgm:prSet presAssocID="{2A691D4A-986A-4E16-9A84-926A4B27C7CC}" presName="childShape" presStyleCnt="0"/>
      <dgm:spPr/>
    </dgm:pt>
  </dgm:ptLst>
  <dgm:cxnLst>
    <dgm:cxn modelId="{2DAAD71F-7EEB-450D-B973-A5DBF4A40D6F}" type="presOf" srcId="{2A691D4A-986A-4E16-9A84-926A4B27C7CC}" destId="{4C3095FF-E6FC-4329-B793-AEB879AD99FD}" srcOrd="0" destOrd="0" presId="urn:microsoft.com/office/officeart/2005/8/layout/hierarchy3"/>
    <dgm:cxn modelId="{627CB920-8580-460B-A1CD-9CFAC475F291}" type="presOf" srcId="{4896A352-8CE5-459B-A583-7FC27DC0C54D}" destId="{30E580C7-B068-4194-B7EC-5A2B41CC0C6E}" srcOrd="0" destOrd="0" presId="urn:microsoft.com/office/officeart/2005/8/layout/hierarchy3"/>
    <dgm:cxn modelId="{B18CA04B-9EC1-4514-9873-F550B888FC77}" srcId="{4896A352-8CE5-459B-A583-7FC27DC0C54D}" destId="{2A691D4A-986A-4E16-9A84-926A4B27C7CC}" srcOrd="0" destOrd="0" parTransId="{5EF887BC-B126-4433-844A-060A7F1EFDD8}" sibTransId="{F980BA7F-8039-451A-BE37-0EC474D4D1F2}"/>
    <dgm:cxn modelId="{479C9DF8-82E0-4C04-BBC6-E448E89336BA}" type="presOf" srcId="{2A691D4A-986A-4E16-9A84-926A4B27C7CC}" destId="{923B35AE-B160-4F59-808C-23AF72442A4A}" srcOrd="1" destOrd="0" presId="urn:microsoft.com/office/officeart/2005/8/layout/hierarchy3"/>
    <dgm:cxn modelId="{B7DEF9E8-8D1D-479A-969D-B8D2F841FD14}" type="presParOf" srcId="{30E580C7-B068-4194-B7EC-5A2B41CC0C6E}" destId="{F5E15BF0-F4BB-439F-88D0-DAB7A3A287EB}" srcOrd="0" destOrd="0" presId="urn:microsoft.com/office/officeart/2005/8/layout/hierarchy3"/>
    <dgm:cxn modelId="{61465C84-777E-477A-999D-E0202729260C}" type="presParOf" srcId="{F5E15BF0-F4BB-439F-88D0-DAB7A3A287EB}" destId="{9543C9D1-507B-44FF-8251-B7DDC9069040}" srcOrd="0" destOrd="0" presId="urn:microsoft.com/office/officeart/2005/8/layout/hierarchy3"/>
    <dgm:cxn modelId="{0302AC30-D81B-47AF-8D61-ABD407F5DC95}" type="presParOf" srcId="{9543C9D1-507B-44FF-8251-B7DDC9069040}" destId="{4C3095FF-E6FC-4329-B793-AEB879AD99FD}" srcOrd="0" destOrd="0" presId="urn:microsoft.com/office/officeart/2005/8/layout/hierarchy3"/>
    <dgm:cxn modelId="{389D8054-8531-436D-84F1-63C27414348A}" type="presParOf" srcId="{9543C9D1-507B-44FF-8251-B7DDC9069040}" destId="{923B35AE-B160-4F59-808C-23AF72442A4A}" srcOrd="1" destOrd="0" presId="urn:microsoft.com/office/officeart/2005/8/layout/hierarchy3"/>
    <dgm:cxn modelId="{9080D0A6-852C-47CE-B18D-218647401066}" type="presParOf" srcId="{F5E15BF0-F4BB-439F-88D0-DAB7A3A287EB}" destId="{952ADB2C-705E-48C9-9BD4-191A12120C17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94EEB6B-7767-45CE-AC0E-05BCAD1C03A9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7A230140-2633-4215-91CE-D86A802B96E9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Plot bar chart</a:t>
          </a:r>
        </a:p>
      </dgm:t>
    </dgm:pt>
    <dgm:pt modelId="{5138393C-7ADB-450B-936A-EB873485211D}" type="parTrans" cxnId="{FD4BD77A-A5A3-48E3-857B-BFEB48527591}">
      <dgm:prSet/>
      <dgm:spPr/>
      <dgm:t>
        <a:bodyPr/>
        <a:lstStyle/>
        <a:p>
          <a:endParaRPr lang="en-GB"/>
        </a:p>
      </dgm:t>
    </dgm:pt>
    <dgm:pt modelId="{5780B6B7-73F7-4C5D-8DB5-D94AD6266AC3}" type="sibTrans" cxnId="{FD4BD77A-A5A3-48E3-857B-BFEB48527591}">
      <dgm:prSet/>
      <dgm:spPr/>
      <dgm:t>
        <a:bodyPr/>
        <a:lstStyle/>
        <a:p>
          <a:endParaRPr lang="en-GB"/>
        </a:p>
      </dgm:t>
    </dgm:pt>
    <dgm:pt modelId="{C6762F9F-7766-425D-A7F5-654594E7AFAE}" type="pres">
      <dgm:prSet presAssocID="{D94EEB6B-7767-45CE-AC0E-05BCAD1C03A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DEBF135-990C-46DF-AF3B-A71BD1DC20AE}" type="pres">
      <dgm:prSet presAssocID="{7A230140-2633-4215-91CE-D86A802B96E9}" presName="root" presStyleCnt="0"/>
      <dgm:spPr/>
    </dgm:pt>
    <dgm:pt modelId="{8F30FAD0-35D6-439B-9B0C-96C47244E2B3}" type="pres">
      <dgm:prSet presAssocID="{7A230140-2633-4215-91CE-D86A802B96E9}" presName="rootComposite" presStyleCnt="0"/>
      <dgm:spPr/>
    </dgm:pt>
    <dgm:pt modelId="{31E1C53A-69F1-4A3C-9244-A09876A87A7E}" type="pres">
      <dgm:prSet presAssocID="{7A230140-2633-4215-91CE-D86A802B96E9}" presName="rootText" presStyleLbl="node1" presStyleIdx="0" presStyleCnt="1" custLinFactY="5305" custLinFactNeighborX="-5902" custLinFactNeighborY="100000"/>
      <dgm:spPr>
        <a:xfrm>
          <a:off x="161575" y="116"/>
          <a:ext cx="888961" cy="444480"/>
        </a:xfrm>
        <a:prstGeom prst="roundRect">
          <a:avLst>
            <a:gd name="adj" fmla="val 10000"/>
          </a:avLst>
        </a:prstGeom>
      </dgm:spPr>
    </dgm:pt>
    <dgm:pt modelId="{3B468E62-D89B-425A-8F09-26DBDC1567BD}" type="pres">
      <dgm:prSet presAssocID="{7A230140-2633-4215-91CE-D86A802B96E9}" presName="rootConnector" presStyleLbl="node1" presStyleIdx="0" presStyleCnt="1"/>
      <dgm:spPr/>
    </dgm:pt>
    <dgm:pt modelId="{E0B7C41F-B2DC-42C5-A96E-56975016A774}" type="pres">
      <dgm:prSet presAssocID="{7A230140-2633-4215-91CE-D86A802B96E9}" presName="childShape" presStyleCnt="0"/>
      <dgm:spPr/>
    </dgm:pt>
  </dgm:ptLst>
  <dgm:cxnLst>
    <dgm:cxn modelId="{40B39447-0B94-41F7-9A19-CB8D2AF0BD83}" type="presOf" srcId="{7A230140-2633-4215-91CE-D86A802B96E9}" destId="{31E1C53A-69F1-4A3C-9244-A09876A87A7E}" srcOrd="0" destOrd="0" presId="urn:microsoft.com/office/officeart/2005/8/layout/hierarchy3"/>
    <dgm:cxn modelId="{FD4BD77A-A5A3-48E3-857B-BFEB48527591}" srcId="{D94EEB6B-7767-45CE-AC0E-05BCAD1C03A9}" destId="{7A230140-2633-4215-91CE-D86A802B96E9}" srcOrd="0" destOrd="0" parTransId="{5138393C-7ADB-450B-936A-EB873485211D}" sibTransId="{5780B6B7-73F7-4C5D-8DB5-D94AD6266AC3}"/>
    <dgm:cxn modelId="{C4E11EA1-DC77-4816-86B5-EA07D8FB2E99}" type="presOf" srcId="{7A230140-2633-4215-91CE-D86A802B96E9}" destId="{3B468E62-D89B-425A-8F09-26DBDC1567BD}" srcOrd="1" destOrd="0" presId="urn:microsoft.com/office/officeart/2005/8/layout/hierarchy3"/>
    <dgm:cxn modelId="{97EB6EFA-5F97-49A4-84CB-D7E616D65DA3}" type="presOf" srcId="{D94EEB6B-7767-45CE-AC0E-05BCAD1C03A9}" destId="{C6762F9F-7766-425D-A7F5-654594E7AFAE}" srcOrd="0" destOrd="0" presId="urn:microsoft.com/office/officeart/2005/8/layout/hierarchy3"/>
    <dgm:cxn modelId="{FA534CE7-A450-43C9-B918-92D50CB0A5B1}" type="presParOf" srcId="{C6762F9F-7766-425D-A7F5-654594E7AFAE}" destId="{9DEBF135-990C-46DF-AF3B-A71BD1DC20AE}" srcOrd="0" destOrd="0" presId="urn:microsoft.com/office/officeart/2005/8/layout/hierarchy3"/>
    <dgm:cxn modelId="{5E36688B-EA55-44A8-9D49-7C2A90BA8AD7}" type="presParOf" srcId="{9DEBF135-990C-46DF-AF3B-A71BD1DC20AE}" destId="{8F30FAD0-35D6-439B-9B0C-96C47244E2B3}" srcOrd="0" destOrd="0" presId="urn:microsoft.com/office/officeart/2005/8/layout/hierarchy3"/>
    <dgm:cxn modelId="{5D445E9B-0084-48D3-8825-14470B60D60C}" type="presParOf" srcId="{8F30FAD0-35D6-439B-9B0C-96C47244E2B3}" destId="{31E1C53A-69F1-4A3C-9244-A09876A87A7E}" srcOrd="0" destOrd="0" presId="urn:microsoft.com/office/officeart/2005/8/layout/hierarchy3"/>
    <dgm:cxn modelId="{EA50C480-9899-4AD0-B8D8-B62F207ED335}" type="presParOf" srcId="{8F30FAD0-35D6-439B-9B0C-96C47244E2B3}" destId="{3B468E62-D89B-425A-8F09-26DBDC1567BD}" srcOrd="1" destOrd="0" presId="urn:microsoft.com/office/officeart/2005/8/layout/hierarchy3"/>
    <dgm:cxn modelId="{7275DDAF-0FC5-47E2-8692-DE06CBE6868D}" type="presParOf" srcId="{9DEBF135-990C-46DF-AF3B-A71BD1DC20AE}" destId="{E0B7C41F-B2DC-42C5-A96E-56975016A774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10A90F-AEEC-473C-BC00-35E0E136B3F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5D614E5-36C9-4E11-9104-7D2CBBDD0694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Cleaned data</a:t>
          </a:r>
        </a:p>
      </dgm:t>
    </dgm:pt>
    <dgm:pt modelId="{77F8F78B-0669-405E-A225-64830CBC22B2}" type="parTrans" cxnId="{6EDB8A35-737C-47A1-A7A9-F052F4409732}">
      <dgm:prSet/>
      <dgm:spPr/>
      <dgm:t>
        <a:bodyPr/>
        <a:lstStyle/>
        <a:p>
          <a:endParaRPr lang="en-GB"/>
        </a:p>
      </dgm:t>
    </dgm:pt>
    <dgm:pt modelId="{3793BCB1-AE4C-46C4-A435-2ED95FF3E24D}" type="sibTrans" cxnId="{6EDB8A35-737C-47A1-A7A9-F052F4409732}">
      <dgm:prSet/>
      <dgm:spPr/>
      <dgm:t>
        <a:bodyPr/>
        <a:lstStyle/>
        <a:p>
          <a:endParaRPr lang="en-GB"/>
        </a:p>
      </dgm:t>
    </dgm:pt>
    <dgm:pt modelId="{794FD2E7-9A72-4D81-BD73-B4090C37D78D}" type="pres">
      <dgm:prSet presAssocID="{C610A90F-AEEC-473C-BC00-35E0E136B3F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847DDFC-25DA-4D6E-9667-1A6CCB0122B8}" type="pres">
      <dgm:prSet presAssocID="{C5D614E5-36C9-4E11-9104-7D2CBBDD0694}" presName="root" presStyleCnt="0"/>
      <dgm:spPr/>
    </dgm:pt>
    <dgm:pt modelId="{F3331EA8-F29C-4A54-9BEF-72F4631C68EB}" type="pres">
      <dgm:prSet presAssocID="{C5D614E5-36C9-4E11-9104-7D2CBBDD0694}" presName="rootComposite" presStyleCnt="0"/>
      <dgm:spPr/>
    </dgm:pt>
    <dgm:pt modelId="{BC7E5CB4-7432-42BA-9C13-9CA8D11AB423}" type="pres">
      <dgm:prSet presAssocID="{C5D614E5-36C9-4E11-9104-7D2CBBDD0694}" presName="rootText" presStyleLbl="node1" presStyleIdx="0" presStyleCnt="1"/>
      <dgm:spPr>
        <a:xfrm>
          <a:off x="119624" y="102"/>
          <a:ext cx="1121811" cy="560905"/>
        </a:xfrm>
        <a:prstGeom prst="roundRect">
          <a:avLst>
            <a:gd name="adj" fmla="val 10000"/>
          </a:avLst>
        </a:prstGeom>
      </dgm:spPr>
    </dgm:pt>
    <dgm:pt modelId="{743D4DE0-3FC1-4A86-B7A3-9BD91835D473}" type="pres">
      <dgm:prSet presAssocID="{C5D614E5-36C9-4E11-9104-7D2CBBDD0694}" presName="rootConnector" presStyleLbl="node1" presStyleIdx="0" presStyleCnt="1"/>
      <dgm:spPr/>
    </dgm:pt>
    <dgm:pt modelId="{3D26C03E-A35E-40F4-A96B-19CAC7D9A971}" type="pres">
      <dgm:prSet presAssocID="{C5D614E5-36C9-4E11-9104-7D2CBBDD0694}" presName="childShape" presStyleCnt="0"/>
      <dgm:spPr/>
    </dgm:pt>
  </dgm:ptLst>
  <dgm:cxnLst>
    <dgm:cxn modelId="{4695DC12-2E6E-4F2A-AA80-DF85EFA057BB}" type="presOf" srcId="{C5D614E5-36C9-4E11-9104-7D2CBBDD0694}" destId="{BC7E5CB4-7432-42BA-9C13-9CA8D11AB423}" srcOrd="0" destOrd="0" presId="urn:microsoft.com/office/officeart/2005/8/layout/hierarchy3"/>
    <dgm:cxn modelId="{0F867626-53AB-47B2-82FC-20AC0A5B9239}" type="presOf" srcId="{C5D614E5-36C9-4E11-9104-7D2CBBDD0694}" destId="{743D4DE0-3FC1-4A86-B7A3-9BD91835D473}" srcOrd="1" destOrd="0" presId="urn:microsoft.com/office/officeart/2005/8/layout/hierarchy3"/>
    <dgm:cxn modelId="{6EDB8A35-737C-47A1-A7A9-F052F4409732}" srcId="{C610A90F-AEEC-473C-BC00-35E0E136B3FB}" destId="{C5D614E5-36C9-4E11-9104-7D2CBBDD0694}" srcOrd="0" destOrd="0" parTransId="{77F8F78B-0669-405E-A225-64830CBC22B2}" sibTransId="{3793BCB1-AE4C-46C4-A435-2ED95FF3E24D}"/>
    <dgm:cxn modelId="{49F5C0F9-766C-451D-8E5D-ACAF824FDC24}" type="presOf" srcId="{C610A90F-AEEC-473C-BC00-35E0E136B3FB}" destId="{794FD2E7-9A72-4D81-BD73-B4090C37D78D}" srcOrd="0" destOrd="0" presId="urn:microsoft.com/office/officeart/2005/8/layout/hierarchy3"/>
    <dgm:cxn modelId="{8B239787-820D-4958-B50A-5D1EDD9F9DB2}" type="presParOf" srcId="{794FD2E7-9A72-4D81-BD73-B4090C37D78D}" destId="{2847DDFC-25DA-4D6E-9667-1A6CCB0122B8}" srcOrd="0" destOrd="0" presId="urn:microsoft.com/office/officeart/2005/8/layout/hierarchy3"/>
    <dgm:cxn modelId="{AB3D1C2A-0EF0-4C8A-BA55-376FEA2464C5}" type="presParOf" srcId="{2847DDFC-25DA-4D6E-9667-1A6CCB0122B8}" destId="{F3331EA8-F29C-4A54-9BEF-72F4631C68EB}" srcOrd="0" destOrd="0" presId="urn:microsoft.com/office/officeart/2005/8/layout/hierarchy3"/>
    <dgm:cxn modelId="{7024CC81-DBC5-4BC6-8377-8440521EE5F7}" type="presParOf" srcId="{F3331EA8-F29C-4A54-9BEF-72F4631C68EB}" destId="{BC7E5CB4-7432-42BA-9C13-9CA8D11AB423}" srcOrd="0" destOrd="0" presId="urn:microsoft.com/office/officeart/2005/8/layout/hierarchy3"/>
    <dgm:cxn modelId="{814FB5CD-3E4F-4331-A7C0-30F7AE5CEF20}" type="presParOf" srcId="{F3331EA8-F29C-4A54-9BEF-72F4631C68EB}" destId="{743D4DE0-3FC1-4A86-B7A3-9BD91835D473}" srcOrd="1" destOrd="0" presId="urn:microsoft.com/office/officeart/2005/8/layout/hierarchy3"/>
    <dgm:cxn modelId="{2A32F105-4AB6-494A-906C-2DF2F943CDC4}" type="presParOf" srcId="{2847DDFC-25DA-4D6E-9667-1A6CCB0122B8}" destId="{3D26C03E-A35E-40F4-A96B-19CAC7D9A971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6FECA7-1477-4526-A3BC-509CA77ABBD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B2C18CD-6BE6-4BA2-AA4B-1A0045E09658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Subset</a:t>
          </a:r>
        </a:p>
      </dgm:t>
    </dgm:pt>
    <dgm:pt modelId="{4536498A-1C45-4B0C-AFB6-AC99D8C3A28A}" type="parTrans" cxnId="{C6BA99D4-99EF-48EE-970C-4D754320C315}">
      <dgm:prSet/>
      <dgm:spPr/>
      <dgm:t>
        <a:bodyPr/>
        <a:lstStyle/>
        <a:p>
          <a:endParaRPr lang="en-GB"/>
        </a:p>
      </dgm:t>
    </dgm:pt>
    <dgm:pt modelId="{0C0EE941-D83A-4DED-9540-A3B8DE9F0A08}" type="sibTrans" cxnId="{C6BA99D4-99EF-48EE-970C-4D754320C315}">
      <dgm:prSet/>
      <dgm:spPr/>
      <dgm:t>
        <a:bodyPr/>
        <a:lstStyle/>
        <a:p>
          <a:endParaRPr lang="en-GB"/>
        </a:p>
      </dgm:t>
    </dgm:pt>
    <dgm:pt modelId="{E5D89407-648B-42BA-8133-17742944119D}" type="pres">
      <dgm:prSet presAssocID="{D16FECA7-1477-4526-A3BC-509CA77ABBD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65476E9-D7F8-40E5-842F-48FA0F0AFB39}" type="pres">
      <dgm:prSet presAssocID="{FB2C18CD-6BE6-4BA2-AA4B-1A0045E09658}" presName="root" presStyleCnt="0"/>
      <dgm:spPr/>
    </dgm:pt>
    <dgm:pt modelId="{9F4F01E6-4312-416E-BA22-34C5D883B244}" type="pres">
      <dgm:prSet presAssocID="{FB2C18CD-6BE6-4BA2-AA4B-1A0045E09658}" presName="rootComposite" presStyleCnt="0"/>
      <dgm:spPr/>
    </dgm:pt>
    <dgm:pt modelId="{3F0B75EC-1EDD-4982-926D-80EAFB537983}" type="pres">
      <dgm:prSet presAssocID="{FB2C18CD-6BE6-4BA2-AA4B-1A0045E09658}" presName="rootText" presStyleLbl="node1" presStyleIdx="0" presStyleCnt="1" custLinFactNeighborX="2727" custLinFactNeighborY="-48"/>
      <dgm:spPr>
        <a:xfrm>
          <a:off x="14748" y="0"/>
          <a:ext cx="886607" cy="443303"/>
        </a:xfrm>
        <a:prstGeom prst="roundRect">
          <a:avLst>
            <a:gd name="adj" fmla="val 10000"/>
          </a:avLst>
        </a:prstGeom>
      </dgm:spPr>
    </dgm:pt>
    <dgm:pt modelId="{FDBA1D93-54E4-469F-AA45-64EA642EDF27}" type="pres">
      <dgm:prSet presAssocID="{FB2C18CD-6BE6-4BA2-AA4B-1A0045E09658}" presName="rootConnector" presStyleLbl="node1" presStyleIdx="0" presStyleCnt="1"/>
      <dgm:spPr/>
    </dgm:pt>
    <dgm:pt modelId="{42525936-EDC4-4311-9320-2A8AD5F637B1}" type="pres">
      <dgm:prSet presAssocID="{FB2C18CD-6BE6-4BA2-AA4B-1A0045E09658}" presName="childShape" presStyleCnt="0"/>
      <dgm:spPr/>
    </dgm:pt>
  </dgm:ptLst>
  <dgm:cxnLst>
    <dgm:cxn modelId="{1FCE1817-61B4-400C-A72E-9E5D32915010}" type="presOf" srcId="{FB2C18CD-6BE6-4BA2-AA4B-1A0045E09658}" destId="{3F0B75EC-1EDD-4982-926D-80EAFB537983}" srcOrd="0" destOrd="0" presId="urn:microsoft.com/office/officeart/2005/8/layout/hierarchy3"/>
    <dgm:cxn modelId="{BB71E957-2190-48F9-87BB-CF8AE7BC33BC}" type="presOf" srcId="{FB2C18CD-6BE6-4BA2-AA4B-1A0045E09658}" destId="{FDBA1D93-54E4-469F-AA45-64EA642EDF27}" srcOrd="1" destOrd="0" presId="urn:microsoft.com/office/officeart/2005/8/layout/hierarchy3"/>
    <dgm:cxn modelId="{C6BA99D4-99EF-48EE-970C-4D754320C315}" srcId="{D16FECA7-1477-4526-A3BC-509CA77ABBDD}" destId="{FB2C18CD-6BE6-4BA2-AA4B-1A0045E09658}" srcOrd="0" destOrd="0" parTransId="{4536498A-1C45-4B0C-AFB6-AC99D8C3A28A}" sibTransId="{0C0EE941-D83A-4DED-9540-A3B8DE9F0A08}"/>
    <dgm:cxn modelId="{66E0E8D8-E8D1-4AAD-8EF3-E40DC8FE5F66}" type="presOf" srcId="{D16FECA7-1477-4526-A3BC-509CA77ABBDD}" destId="{E5D89407-648B-42BA-8133-17742944119D}" srcOrd="0" destOrd="0" presId="urn:microsoft.com/office/officeart/2005/8/layout/hierarchy3"/>
    <dgm:cxn modelId="{D8426BCB-6871-4B95-BA01-300B69AADB56}" type="presParOf" srcId="{E5D89407-648B-42BA-8133-17742944119D}" destId="{965476E9-D7F8-40E5-842F-48FA0F0AFB39}" srcOrd="0" destOrd="0" presId="urn:microsoft.com/office/officeart/2005/8/layout/hierarchy3"/>
    <dgm:cxn modelId="{AE0FA86C-F433-4F38-AB58-F5199C449B97}" type="presParOf" srcId="{965476E9-D7F8-40E5-842F-48FA0F0AFB39}" destId="{9F4F01E6-4312-416E-BA22-34C5D883B244}" srcOrd="0" destOrd="0" presId="urn:microsoft.com/office/officeart/2005/8/layout/hierarchy3"/>
    <dgm:cxn modelId="{D88FA056-9D0C-4110-8684-CCDAE6F8F300}" type="presParOf" srcId="{9F4F01E6-4312-416E-BA22-34C5D883B244}" destId="{3F0B75EC-1EDD-4982-926D-80EAFB537983}" srcOrd="0" destOrd="0" presId="urn:microsoft.com/office/officeart/2005/8/layout/hierarchy3"/>
    <dgm:cxn modelId="{84DE1686-2843-486E-AA61-D8C2E1FB3D4D}" type="presParOf" srcId="{9F4F01E6-4312-416E-BA22-34C5D883B244}" destId="{FDBA1D93-54E4-469F-AA45-64EA642EDF27}" srcOrd="1" destOrd="0" presId="urn:microsoft.com/office/officeart/2005/8/layout/hierarchy3"/>
    <dgm:cxn modelId="{18397396-B6F3-4A90-8AEC-94B837A1B5F9}" type="presParOf" srcId="{965476E9-D7F8-40E5-842F-48FA0F0AFB39}" destId="{42525936-EDC4-4311-9320-2A8AD5F637B1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DC65DA-C861-456E-A53D-07324621697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AEB0BB1-6156-43FF-9EED-FFC51A2D274F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Data frame with ranks.</a:t>
          </a:r>
        </a:p>
      </dgm:t>
    </dgm:pt>
    <dgm:pt modelId="{69987C0D-2DF3-4875-9CEB-867E591492E3}" type="parTrans" cxnId="{75387230-4CFC-4759-8000-4245FD871424}">
      <dgm:prSet/>
      <dgm:spPr/>
      <dgm:t>
        <a:bodyPr/>
        <a:lstStyle/>
        <a:p>
          <a:endParaRPr lang="en-GB"/>
        </a:p>
      </dgm:t>
    </dgm:pt>
    <dgm:pt modelId="{1BFCBACC-FD2B-4844-A368-35977528B1CF}" type="sibTrans" cxnId="{75387230-4CFC-4759-8000-4245FD871424}">
      <dgm:prSet/>
      <dgm:spPr/>
      <dgm:t>
        <a:bodyPr/>
        <a:lstStyle/>
        <a:p>
          <a:endParaRPr lang="en-GB"/>
        </a:p>
      </dgm:t>
    </dgm:pt>
    <dgm:pt modelId="{BC416619-E677-47C8-88CA-C443E3CBB1F2}" type="pres">
      <dgm:prSet presAssocID="{46DC65DA-C861-456E-A53D-07324621697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D6B0B4B-532F-4617-8EA3-8F9D891DB8C0}" type="pres">
      <dgm:prSet presAssocID="{FAEB0BB1-6156-43FF-9EED-FFC51A2D274F}" presName="root" presStyleCnt="0"/>
      <dgm:spPr/>
    </dgm:pt>
    <dgm:pt modelId="{643B213A-F749-4CFC-AC03-2B89E872CA54}" type="pres">
      <dgm:prSet presAssocID="{FAEB0BB1-6156-43FF-9EED-FFC51A2D274F}" presName="rootComposite" presStyleCnt="0"/>
      <dgm:spPr/>
    </dgm:pt>
    <dgm:pt modelId="{3556A0EB-BF0F-4358-AFA2-2CFCC204101E}" type="pres">
      <dgm:prSet presAssocID="{FAEB0BB1-6156-43FF-9EED-FFC51A2D274F}" presName="rootText" presStyleLbl="node1" presStyleIdx="0" presStyleCnt="1"/>
      <dgm:spPr>
        <a:xfrm>
          <a:off x="145295" y="308"/>
          <a:ext cx="1119667" cy="559833"/>
        </a:xfrm>
        <a:prstGeom prst="roundRect">
          <a:avLst>
            <a:gd name="adj" fmla="val 10000"/>
          </a:avLst>
        </a:prstGeom>
      </dgm:spPr>
    </dgm:pt>
    <dgm:pt modelId="{D739C19C-773F-4572-AF98-4DB722F55087}" type="pres">
      <dgm:prSet presAssocID="{FAEB0BB1-6156-43FF-9EED-FFC51A2D274F}" presName="rootConnector" presStyleLbl="node1" presStyleIdx="0" presStyleCnt="1"/>
      <dgm:spPr/>
    </dgm:pt>
    <dgm:pt modelId="{AD5D159B-9EA9-434D-9690-28C19E9A164F}" type="pres">
      <dgm:prSet presAssocID="{FAEB0BB1-6156-43FF-9EED-FFC51A2D274F}" presName="childShape" presStyleCnt="0"/>
      <dgm:spPr/>
    </dgm:pt>
  </dgm:ptLst>
  <dgm:cxnLst>
    <dgm:cxn modelId="{6781522A-CD22-4E93-918C-7577FFA05BE7}" type="presOf" srcId="{46DC65DA-C861-456E-A53D-073246216975}" destId="{BC416619-E677-47C8-88CA-C443E3CBB1F2}" srcOrd="0" destOrd="0" presId="urn:microsoft.com/office/officeart/2005/8/layout/hierarchy3"/>
    <dgm:cxn modelId="{75387230-4CFC-4759-8000-4245FD871424}" srcId="{46DC65DA-C861-456E-A53D-073246216975}" destId="{FAEB0BB1-6156-43FF-9EED-FFC51A2D274F}" srcOrd="0" destOrd="0" parTransId="{69987C0D-2DF3-4875-9CEB-867E591492E3}" sibTransId="{1BFCBACC-FD2B-4844-A368-35977528B1CF}"/>
    <dgm:cxn modelId="{0BFAA543-215D-4942-AD41-AEA692D47CBA}" type="presOf" srcId="{FAEB0BB1-6156-43FF-9EED-FFC51A2D274F}" destId="{3556A0EB-BF0F-4358-AFA2-2CFCC204101E}" srcOrd="0" destOrd="0" presId="urn:microsoft.com/office/officeart/2005/8/layout/hierarchy3"/>
    <dgm:cxn modelId="{05175091-E29B-40C3-90B7-AB61ADB12853}" type="presOf" srcId="{FAEB0BB1-6156-43FF-9EED-FFC51A2D274F}" destId="{D739C19C-773F-4572-AF98-4DB722F55087}" srcOrd="1" destOrd="0" presId="urn:microsoft.com/office/officeart/2005/8/layout/hierarchy3"/>
    <dgm:cxn modelId="{6FE07A08-5BB9-4CFB-86E6-83CBCB58168C}" type="presParOf" srcId="{BC416619-E677-47C8-88CA-C443E3CBB1F2}" destId="{5D6B0B4B-532F-4617-8EA3-8F9D891DB8C0}" srcOrd="0" destOrd="0" presId="urn:microsoft.com/office/officeart/2005/8/layout/hierarchy3"/>
    <dgm:cxn modelId="{DE7D9525-D5A9-4632-89CD-6D96FA15AEEF}" type="presParOf" srcId="{5D6B0B4B-532F-4617-8EA3-8F9D891DB8C0}" destId="{643B213A-F749-4CFC-AC03-2B89E872CA54}" srcOrd="0" destOrd="0" presId="urn:microsoft.com/office/officeart/2005/8/layout/hierarchy3"/>
    <dgm:cxn modelId="{6E6AD1F3-2D38-46DC-BFBF-A807913350BE}" type="presParOf" srcId="{643B213A-F749-4CFC-AC03-2B89E872CA54}" destId="{3556A0EB-BF0F-4358-AFA2-2CFCC204101E}" srcOrd="0" destOrd="0" presId="urn:microsoft.com/office/officeart/2005/8/layout/hierarchy3"/>
    <dgm:cxn modelId="{E8AB9F08-9D6D-4EBB-A31A-9CCEB7A2FDBC}" type="presParOf" srcId="{643B213A-F749-4CFC-AC03-2B89E872CA54}" destId="{D739C19C-773F-4572-AF98-4DB722F55087}" srcOrd="1" destOrd="0" presId="urn:microsoft.com/office/officeart/2005/8/layout/hierarchy3"/>
    <dgm:cxn modelId="{CE7E9FF0-A168-4776-9836-663D55A0529E}" type="presParOf" srcId="{5D6B0B4B-532F-4617-8EA3-8F9D891DB8C0}" destId="{AD5D159B-9EA9-434D-9690-28C19E9A164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D737B5-6C68-485D-B146-2F6D1C48423F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BD6BE98-6E4B-4D8D-B897-FF6850DF2CDC}">
      <dgm:prSet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dirty="0"/>
            <a:t>Top 10 college(MCMS)</a:t>
          </a:r>
        </a:p>
      </dgm:t>
    </dgm:pt>
    <dgm:pt modelId="{7F9592E1-59A6-4B4F-B287-9E2565A7E324}" type="parTrans" cxnId="{FCE62750-53CD-4D53-B775-8B39E76F236D}">
      <dgm:prSet/>
      <dgm:spPr/>
      <dgm:t>
        <a:bodyPr/>
        <a:lstStyle/>
        <a:p>
          <a:endParaRPr lang="en-GB"/>
        </a:p>
      </dgm:t>
    </dgm:pt>
    <dgm:pt modelId="{62071B79-42FA-421A-A29D-D57A1CAE210E}" type="sibTrans" cxnId="{FCE62750-53CD-4D53-B775-8B39E76F236D}">
      <dgm:prSet/>
      <dgm:spPr/>
      <dgm:t>
        <a:bodyPr/>
        <a:lstStyle/>
        <a:p>
          <a:endParaRPr lang="en-GB"/>
        </a:p>
      </dgm:t>
    </dgm:pt>
    <dgm:pt modelId="{9B287D26-229E-470A-99B2-BB29C84968C1}" type="pres">
      <dgm:prSet presAssocID="{68D737B5-6C68-485D-B146-2F6D1C48423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DE0EB17-E0A5-4872-8F54-CA7FEB1CDF4B}" type="pres">
      <dgm:prSet presAssocID="{6BD6BE98-6E4B-4D8D-B897-FF6850DF2CDC}" presName="root" presStyleCnt="0"/>
      <dgm:spPr/>
    </dgm:pt>
    <dgm:pt modelId="{B870BB73-C92C-4B59-BD5E-A26F9B8BBE81}" type="pres">
      <dgm:prSet presAssocID="{6BD6BE98-6E4B-4D8D-B897-FF6850DF2CDC}" presName="rootComposite" presStyleCnt="0"/>
      <dgm:spPr/>
    </dgm:pt>
    <dgm:pt modelId="{5048CF83-A7F0-42D4-89B0-FEDBD1BC0F32}" type="pres">
      <dgm:prSet presAssocID="{6BD6BE98-6E4B-4D8D-B897-FF6850DF2CDC}" presName="rootText" presStyleLbl="node1" presStyleIdx="0" presStyleCnt="1"/>
      <dgm:spPr>
        <a:xfrm>
          <a:off x="0" y="35323"/>
          <a:ext cx="1085362" cy="542681"/>
        </a:xfrm>
        <a:prstGeom prst="roundRect">
          <a:avLst>
            <a:gd name="adj" fmla="val 10000"/>
          </a:avLst>
        </a:prstGeom>
      </dgm:spPr>
    </dgm:pt>
    <dgm:pt modelId="{76F76559-3AD7-4908-B326-FED1B89A91F3}" type="pres">
      <dgm:prSet presAssocID="{6BD6BE98-6E4B-4D8D-B897-FF6850DF2CDC}" presName="rootConnector" presStyleLbl="node1" presStyleIdx="0" presStyleCnt="1"/>
      <dgm:spPr/>
    </dgm:pt>
    <dgm:pt modelId="{0D37BE5D-029B-4E68-9185-20ACBD98090B}" type="pres">
      <dgm:prSet presAssocID="{6BD6BE98-6E4B-4D8D-B897-FF6850DF2CDC}" presName="childShape" presStyleCnt="0"/>
      <dgm:spPr/>
    </dgm:pt>
  </dgm:ptLst>
  <dgm:cxnLst>
    <dgm:cxn modelId="{C4362D33-839F-47E3-BFF9-3A4FDCE488F3}" type="presOf" srcId="{68D737B5-6C68-485D-B146-2F6D1C48423F}" destId="{9B287D26-229E-470A-99B2-BB29C84968C1}" srcOrd="0" destOrd="0" presId="urn:microsoft.com/office/officeart/2005/8/layout/hierarchy3"/>
    <dgm:cxn modelId="{CE50F843-B29F-48C4-8D96-884065A6D639}" type="presOf" srcId="{6BD6BE98-6E4B-4D8D-B897-FF6850DF2CDC}" destId="{76F76559-3AD7-4908-B326-FED1B89A91F3}" srcOrd="1" destOrd="0" presId="urn:microsoft.com/office/officeart/2005/8/layout/hierarchy3"/>
    <dgm:cxn modelId="{FCE62750-53CD-4D53-B775-8B39E76F236D}" srcId="{68D737B5-6C68-485D-B146-2F6D1C48423F}" destId="{6BD6BE98-6E4B-4D8D-B897-FF6850DF2CDC}" srcOrd="0" destOrd="0" parTransId="{7F9592E1-59A6-4B4F-B287-9E2565A7E324}" sibTransId="{62071B79-42FA-421A-A29D-D57A1CAE210E}"/>
    <dgm:cxn modelId="{1BE4178B-C21D-45AB-9D6C-0EEF6470478F}" type="presOf" srcId="{6BD6BE98-6E4B-4D8D-B897-FF6850DF2CDC}" destId="{5048CF83-A7F0-42D4-89B0-FEDBD1BC0F32}" srcOrd="0" destOrd="0" presId="urn:microsoft.com/office/officeart/2005/8/layout/hierarchy3"/>
    <dgm:cxn modelId="{62D73FFB-6481-486C-A694-4C67E3314AD2}" type="presParOf" srcId="{9B287D26-229E-470A-99B2-BB29C84968C1}" destId="{ADE0EB17-E0A5-4872-8F54-CA7FEB1CDF4B}" srcOrd="0" destOrd="0" presId="urn:microsoft.com/office/officeart/2005/8/layout/hierarchy3"/>
    <dgm:cxn modelId="{7BCC8DF1-FDFC-45CC-B87E-D31AEBD3DF47}" type="presParOf" srcId="{ADE0EB17-E0A5-4872-8F54-CA7FEB1CDF4B}" destId="{B870BB73-C92C-4B59-BD5E-A26F9B8BBE81}" srcOrd="0" destOrd="0" presId="urn:microsoft.com/office/officeart/2005/8/layout/hierarchy3"/>
    <dgm:cxn modelId="{0F347459-18F9-40C5-ACAF-FE94C33D7034}" type="presParOf" srcId="{B870BB73-C92C-4B59-BD5E-A26F9B8BBE81}" destId="{5048CF83-A7F0-42D4-89B0-FEDBD1BC0F32}" srcOrd="0" destOrd="0" presId="urn:microsoft.com/office/officeart/2005/8/layout/hierarchy3"/>
    <dgm:cxn modelId="{8C7245D7-D2B2-4080-9486-19241D79FFA0}" type="presParOf" srcId="{B870BB73-C92C-4B59-BD5E-A26F9B8BBE81}" destId="{76F76559-3AD7-4908-B326-FED1B89A91F3}" srcOrd="1" destOrd="0" presId="urn:microsoft.com/office/officeart/2005/8/layout/hierarchy3"/>
    <dgm:cxn modelId="{B18DCCB4-C168-49E1-929A-6928E94CED52}" type="presParOf" srcId="{ADE0EB17-E0A5-4872-8F54-CA7FEB1CDF4B}" destId="{0D37BE5D-029B-4E68-9185-20ACBD98090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2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53344A5-2B3C-45C3-B2D8-894209A8F1F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19EE5525-26FF-44DF-AA10-AB056EDE39AD}">
      <dgm:prSet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dirty="0"/>
            <a:t>Top 10 college (SMS)</a:t>
          </a:r>
        </a:p>
      </dgm:t>
    </dgm:pt>
    <dgm:pt modelId="{AAA7B9C8-C7AA-4D98-91EF-D7E1B066CC44}" type="parTrans" cxnId="{45616E5B-C796-482E-8FD3-D0B20EB1C146}">
      <dgm:prSet/>
      <dgm:spPr/>
      <dgm:t>
        <a:bodyPr/>
        <a:lstStyle/>
        <a:p>
          <a:endParaRPr lang="en-GB"/>
        </a:p>
      </dgm:t>
    </dgm:pt>
    <dgm:pt modelId="{A8E3CFA2-408D-4EB2-875C-54FD61DA1766}" type="sibTrans" cxnId="{45616E5B-C796-482E-8FD3-D0B20EB1C146}">
      <dgm:prSet/>
      <dgm:spPr/>
      <dgm:t>
        <a:bodyPr/>
        <a:lstStyle/>
        <a:p>
          <a:endParaRPr lang="en-GB"/>
        </a:p>
      </dgm:t>
    </dgm:pt>
    <dgm:pt modelId="{698360CF-01E3-42E3-8A09-5C358B0DC9B9}" type="pres">
      <dgm:prSet presAssocID="{753344A5-2B3C-45C3-B2D8-894209A8F1F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29AFD25-634D-45D6-BC8F-27E1A0C8C6D6}" type="pres">
      <dgm:prSet presAssocID="{19EE5525-26FF-44DF-AA10-AB056EDE39AD}" presName="root" presStyleCnt="0"/>
      <dgm:spPr/>
    </dgm:pt>
    <dgm:pt modelId="{AC9FE0EF-276A-4974-83DB-27D56984D568}" type="pres">
      <dgm:prSet presAssocID="{19EE5525-26FF-44DF-AA10-AB056EDE39AD}" presName="rootComposite" presStyleCnt="0"/>
      <dgm:spPr/>
    </dgm:pt>
    <dgm:pt modelId="{6F66D751-EBE9-4793-84B6-F4D4412302D1}" type="pres">
      <dgm:prSet presAssocID="{19EE5525-26FF-44DF-AA10-AB056EDE39AD}" presName="rootText" presStyleLbl="node1" presStyleIdx="0" presStyleCnt="1"/>
      <dgm:spPr>
        <a:xfrm>
          <a:off x="0" y="43225"/>
          <a:ext cx="1033571" cy="516785"/>
        </a:xfrm>
        <a:prstGeom prst="roundRect">
          <a:avLst>
            <a:gd name="adj" fmla="val 10000"/>
          </a:avLst>
        </a:prstGeom>
      </dgm:spPr>
    </dgm:pt>
    <dgm:pt modelId="{013B25F2-1AB7-4131-BDD0-EA23B5147B74}" type="pres">
      <dgm:prSet presAssocID="{19EE5525-26FF-44DF-AA10-AB056EDE39AD}" presName="rootConnector" presStyleLbl="node1" presStyleIdx="0" presStyleCnt="1"/>
      <dgm:spPr/>
    </dgm:pt>
    <dgm:pt modelId="{15C708F6-5C13-4BAB-904B-51946D4C7A3F}" type="pres">
      <dgm:prSet presAssocID="{19EE5525-26FF-44DF-AA10-AB056EDE39AD}" presName="childShape" presStyleCnt="0"/>
      <dgm:spPr/>
    </dgm:pt>
  </dgm:ptLst>
  <dgm:cxnLst>
    <dgm:cxn modelId="{45616E5B-C796-482E-8FD3-D0B20EB1C146}" srcId="{753344A5-2B3C-45C3-B2D8-894209A8F1FD}" destId="{19EE5525-26FF-44DF-AA10-AB056EDE39AD}" srcOrd="0" destOrd="0" parTransId="{AAA7B9C8-C7AA-4D98-91EF-D7E1B066CC44}" sibTransId="{A8E3CFA2-408D-4EB2-875C-54FD61DA1766}"/>
    <dgm:cxn modelId="{6734975B-BED2-4FBB-8FC7-407BCA4680D1}" type="presOf" srcId="{19EE5525-26FF-44DF-AA10-AB056EDE39AD}" destId="{6F66D751-EBE9-4793-84B6-F4D4412302D1}" srcOrd="0" destOrd="0" presId="urn:microsoft.com/office/officeart/2005/8/layout/hierarchy3"/>
    <dgm:cxn modelId="{29BBC2B3-0EF4-4EC8-8089-F52518728904}" type="presOf" srcId="{753344A5-2B3C-45C3-B2D8-894209A8F1FD}" destId="{698360CF-01E3-42E3-8A09-5C358B0DC9B9}" srcOrd="0" destOrd="0" presId="urn:microsoft.com/office/officeart/2005/8/layout/hierarchy3"/>
    <dgm:cxn modelId="{C9EAFBBB-B6B2-4EDE-9A04-55FAF9667DD2}" type="presOf" srcId="{19EE5525-26FF-44DF-AA10-AB056EDE39AD}" destId="{013B25F2-1AB7-4131-BDD0-EA23B5147B74}" srcOrd="1" destOrd="0" presId="urn:microsoft.com/office/officeart/2005/8/layout/hierarchy3"/>
    <dgm:cxn modelId="{9407617C-F026-495E-BAD5-A313EFB10133}" type="presParOf" srcId="{698360CF-01E3-42E3-8A09-5C358B0DC9B9}" destId="{129AFD25-634D-45D6-BC8F-27E1A0C8C6D6}" srcOrd="0" destOrd="0" presId="urn:microsoft.com/office/officeart/2005/8/layout/hierarchy3"/>
    <dgm:cxn modelId="{BB553217-F483-483F-AC2C-4ACAF9EF4933}" type="presParOf" srcId="{129AFD25-634D-45D6-BC8F-27E1A0C8C6D6}" destId="{AC9FE0EF-276A-4974-83DB-27D56984D568}" srcOrd="0" destOrd="0" presId="urn:microsoft.com/office/officeart/2005/8/layout/hierarchy3"/>
    <dgm:cxn modelId="{2EF82822-B3CB-4C68-91A2-EC3E23169613}" type="presParOf" srcId="{AC9FE0EF-276A-4974-83DB-27D56984D568}" destId="{6F66D751-EBE9-4793-84B6-F4D4412302D1}" srcOrd="0" destOrd="0" presId="urn:microsoft.com/office/officeart/2005/8/layout/hierarchy3"/>
    <dgm:cxn modelId="{E7823EDA-FA61-4B81-800C-8A3C9D3E8A91}" type="presParOf" srcId="{AC9FE0EF-276A-4974-83DB-27D56984D568}" destId="{013B25F2-1AB7-4131-BDD0-EA23B5147B74}" srcOrd="1" destOrd="0" presId="urn:microsoft.com/office/officeart/2005/8/layout/hierarchy3"/>
    <dgm:cxn modelId="{03F0AA2A-441B-4A0A-9931-30446EEDD259}" type="presParOf" srcId="{129AFD25-634D-45D6-BC8F-27E1A0C8C6D6}" destId="{15C708F6-5C13-4BAB-904B-51946D4C7A3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3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CD10B21-6AD3-43B9-A6DD-F0381820525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3F3B25A-7065-4C16-B99C-F79D32645BAB}">
      <dgm:prSet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dirty="0"/>
            <a:t>Bottom 10 school(SMS)</a:t>
          </a:r>
        </a:p>
      </dgm:t>
    </dgm:pt>
    <dgm:pt modelId="{4CAB4476-C8E7-4ACD-9A3F-440A51598A8B}" type="parTrans" cxnId="{1888AF41-FAB9-4554-B17C-8C56EB7912E2}">
      <dgm:prSet/>
      <dgm:spPr/>
      <dgm:t>
        <a:bodyPr/>
        <a:lstStyle/>
        <a:p>
          <a:endParaRPr lang="en-GB"/>
        </a:p>
      </dgm:t>
    </dgm:pt>
    <dgm:pt modelId="{A4E6062D-D683-49AB-B1C2-CC3E891779EA}" type="sibTrans" cxnId="{1888AF41-FAB9-4554-B17C-8C56EB7912E2}">
      <dgm:prSet/>
      <dgm:spPr/>
      <dgm:t>
        <a:bodyPr/>
        <a:lstStyle/>
        <a:p>
          <a:endParaRPr lang="en-GB"/>
        </a:p>
      </dgm:t>
    </dgm:pt>
    <dgm:pt modelId="{2EACEB05-A35B-439E-B15A-E7112A411810}" type="pres">
      <dgm:prSet presAssocID="{1CD10B21-6AD3-43B9-A6DD-F03818205253}" presName="Name0" presStyleCnt="0">
        <dgm:presLayoutVars>
          <dgm:dir/>
          <dgm:resizeHandles val="exact"/>
        </dgm:presLayoutVars>
      </dgm:prSet>
      <dgm:spPr/>
    </dgm:pt>
    <dgm:pt modelId="{1157C1C1-AA9C-4B31-BA92-72433DD29C32}" type="pres">
      <dgm:prSet presAssocID="{13F3B25A-7065-4C16-B99C-F79D32645BAB}" presName="node" presStyleLbl="node1" presStyleIdx="0" presStyleCnt="1" custLinFactNeighborX="-3819">
        <dgm:presLayoutVars>
          <dgm:bulletEnabled val="1"/>
        </dgm:presLayoutVars>
      </dgm:prSet>
      <dgm:spPr>
        <a:xfrm>
          <a:off x="529" y="0"/>
          <a:ext cx="1084302" cy="613324"/>
        </a:xfrm>
        <a:prstGeom prst="roundRect">
          <a:avLst>
            <a:gd name="adj" fmla="val 10000"/>
          </a:avLst>
        </a:prstGeom>
      </dgm:spPr>
    </dgm:pt>
  </dgm:ptLst>
  <dgm:cxnLst>
    <dgm:cxn modelId="{BFBF7214-B0FB-47B7-9259-1695BEE1C8DF}" type="presOf" srcId="{13F3B25A-7065-4C16-B99C-F79D32645BAB}" destId="{1157C1C1-AA9C-4B31-BA92-72433DD29C32}" srcOrd="0" destOrd="0" presId="urn:microsoft.com/office/officeart/2005/8/layout/process1"/>
    <dgm:cxn modelId="{1888AF41-FAB9-4554-B17C-8C56EB7912E2}" srcId="{1CD10B21-6AD3-43B9-A6DD-F03818205253}" destId="{13F3B25A-7065-4C16-B99C-F79D32645BAB}" srcOrd="0" destOrd="0" parTransId="{4CAB4476-C8E7-4ACD-9A3F-440A51598A8B}" sibTransId="{A4E6062D-D683-49AB-B1C2-CC3E891779EA}"/>
    <dgm:cxn modelId="{63320FFD-8BFB-454D-8329-417E7D8196DC}" type="presOf" srcId="{1CD10B21-6AD3-43B9-A6DD-F03818205253}" destId="{2EACEB05-A35B-439E-B15A-E7112A411810}" srcOrd="0" destOrd="0" presId="urn:microsoft.com/office/officeart/2005/8/layout/process1"/>
    <dgm:cxn modelId="{95529FBD-D79C-49F4-A635-4E4E2B5DDD40}" type="presParOf" srcId="{2EACEB05-A35B-439E-B15A-E7112A411810}" destId="{1157C1C1-AA9C-4B31-BA92-72433DD29C3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3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DA8AFA9-D5DD-4FC9-B07E-22D47EC3E81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9B3D70-87EA-4E06-B687-5982EDC4618B}">
      <dgm:prSet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sz="1200" kern="1200" dirty="0"/>
            <a:t>Bottom 10 school(</a:t>
          </a: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MCMS</a:t>
          </a:r>
          <a:r>
            <a:rPr lang="en-GB" sz="1200" kern="1200" dirty="0"/>
            <a:t>)</a:t>
          </a:r>
        </a:p>
      </dgm:t>
    </dgm:pt>
    <dgm:pt modelId="{BD78C35D-E752-4B8C-9227-3B4699DB3C40}" type="parTrans" cxnId="{C466BD24-DEAF-4F5E-A51C-8481BACC2069}">
      <dgm:prSet/>
      <dgm:spPr/>
      <dgm:t>
        <a:bodyPr/>
        <a:lstStyle/>
        <a:p>
          <a:endParaRPr lang="en-GB"/>
        </a:p>
      </dgm:t>
    </dgm:pt>
    <dgm:pt modelId="{655E8E65-3E3D-4805-83ED-A94273870F48}" type="sibTrans" cxnId="{C466BD24-DEAF-4F5E-A51C-8481BACC2069}">
      <dgm:prSet/>
      <dgm:spPr/>
      <dgm:t>
        <a:bodyPr/>
        <a:lstStyle/>
        <a:p>
          <a:endParaRPr lang="en-GB"/>
        </a:p>
      </dgm:t>
    </dgm:pt>
    <dgm:pt modelId="{01DA6356-9002-4381-9DC9-924A31837D6D}" type="pres">
      <dgm:prSet presAssocID="{FDA8AFA9-D5DD-4FC9-B07E-22D47EC3E812}" presName="Name0" presStyleCnt="0">
        <dgm:presLayoutVars>
          <dgm:dir/>
          <dgm:resizeHandles val="exact"/>
        </dgm:presLayoutVars>
      </dgm:prSet>
      <dgm:spPr/>
    </dgm:pt>
    <dgm:pt modelId="{3160A64E-2E6A-4248-B1B8-EFC60C6095DA}" type="pres">
      <dgm:prSet presAssocID="{499B3D70-87EA-4E06-B687-5982EDC4618B}" presName="node" presStyleLbl="node1" presStyleIdx="0" presStyleCnt="1">
        <dgm:presLayoutVars>
          <dgm:bulletEnabled val="1"/>
        </dgm:presLayoutVars>
      </dgm:prSet>
      <dgm:spPr>
        <a:xfrm>
          <a:off x="496" y="0"/>
          <a:ext cx="1016188" cy="603235"/>
        </a:xfrm>
        <a:prstGeom prst="roundRect">
          <a:avLst>
            <a:gd name="adj" fmla="val 10000"/>
          </a:avLst>
        </a:prstGeom>
      </dgm:spPr>
    </dgm:pt>
  </dgm:ptLst>
  <dgm:cxnLst>
    <dgm:cxn modelId="{C466BD24-DEAF-4F5E-A51C-8481BACC2069}" srcId="{FDA8AFA9-D5DD-4FC9-B07E-22D47EC3E812}" destId="{499B3D70-87EA-4E06-B687-5982EDC4618B}" srcOrd="0" destOrd="0" parTransId="{BD78C35D-E752-4B8C-9227-3B4699DB3C40}" sibTransId="{655E8E65-3E3D-4805-83ED-A94273870F48}"/>
    <dgm:cxn modelId="{D6B58E5F-8B78-4E4E-805A-3B88C1EEC53E}" type="presOf" srcId="{FDA8AFA9-D5DD-4FC9-B07E-22D47EC3E812}" destId="{01DA6356-9002-4381-9DC9-924A31837D6D}" srcOrd="0" destOrd="0" presId="urn:microsoft.com/office/officeart/2005/8/layout/process1"/>
    <dgm:cxn modelId="{659515E1-33E8-4B0B-8771-F2381AACA4B6}" type="presOf" srcId="{499B3D70-87EA-4E06-B687-5982EDC4618B}" destId="{3160A64E-2E6A-4248-B1B8-EFC60C6095DA}" srcOrd="0" destOrd="0" presId="urn:microsoft.com/office/officeart/2005/8/layout/process1"/>
    <dgm:cxn modelId="{935A6149-B380-46D0-8083-DA1D55120C77}" type="presParOf" srcId="{01DA6356-9002-4381-9DC9-924A31837D6D}" destId="{3160A64E-2E6A-4248-B1B8-EFC60C6095DA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4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FF3ACBC-15C8-416C-B604-D75E26FDD7F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D7582FE-0FAF-48B6-8280-1DAFEA6A5C79}">
      <dgm:prSet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6670" tIns="17780" rIns="26670" bIns="17780" numCol="1" spcCol="1270" anchor="ctr" anchorCtr="0"/>
        <a:lstStyle/>
        <a:p>
          <a:r>
            <a:rPr lang="en-GB" dirty="0"/>
            <a:t>Correlation between mid career median salary &amp; starting median salary</a:t>
          </a:r>
        </a:p>
      </dgm:t>
    </dgm:pt>
    <dgm:pt modelId="{5EFB5ADD-1F0E-49EA-A406-8448BF61D6F4}" type="parTrans" cxnId="{3E546C0F-A80B-430C-9E91-1DC12FF5B947}">
      <dgm:prSet/>
      <dgm:spPr/>
      <dgm:t>
        <a:bodyPr/>
        <a:lstStyle/>
        <a:p>
          <a:endParaRPr lang="en-GB"/>
        </a:p>
      </dgm:t>
    </dgm:pt>
    <dgm:pt modelId="{345197EA-144F-4FD2-B1A7-C902F27BA679}" type="sibTrans" cxnId="{3E546C0F-A80B-430C-9E91-1DC12FF5B947}">
      <dgm:prSet/>
      <dgm:spPr/>
      <dgm:t>
        <a:bodyPr/>
        <a:lstStyle/>
        <a:p>
          <a:endParaRPr lang="en-GB"/>
        </a:p>
      </dgm:t>
    </dgm:pt>
    <dgm:pt modelId="{B121B96E-523A-4BFB-8F8F-D6DBFB892382}" type="pres">
      <dgm:prSet presAssocID="{DFF3ACBC-15C8-416C-B604-D75E26FDD7F7}" presName="Name0" presStyleCnt="0">
        <dgm:presLayoutVars>
          <dgm:dir/>
          <dgm:resizeHandles val="exact"/>
        </dgm:presLayoutVars>
      </dgm:prSet>
      <dgm:spPr/>
    </dgm:pt>
    <dgm:pt modelId="{A4E8CA2C-5317-406D-A0CD-7FC52594EF3E}" type="pres">
      <dgm:prSet presAssocID="{1D7582FE-0FAF-48B6-8280-1DAFEA6A5C79}" presName="node" presStyleLbl="node1" presStyleIdx="0" presStyleCnt="1">
        <dgm:presLayoutVars>
          <dgm:bulletEnabled val="1"/>
        </dgm:presLayoutVars>
      </dgm:prSet>
      <dgm:spPr>
        <a:xfrm>
          <a:off x="876" y="0"/>
          <a:ext cx="1793700" cy="533112"/>
        </a:xfrm>
        <a:prstGeom prst="roundRect">
          <a:avLst>
            <a:gd name="adj" fmla="val 10000"/>
          </a:avLst>
        </a:prstGeom>
      </dgm:spPr>
    </dgm:pt>
  </dgm:ptLst>
  <dgm:cxnLst>
    <dgm:cxn modelId="{3E546C0F-A80B-430C-9E91-1DC12FF5B947}" srcId="{DFF3ACBC-15C8-416C-B604-D75E26FDD7F7}" destId="{1D7582FE-0FAF-48B6-8280-1DAFEA6A5C79}" srcOrd="0" destOrd="0" parTransId="{5EFB5ADD-1F0E-49EA-A406-8448BF61D6F4}" sibTransId="{345197EA-144F-4FD2-B1A7-C902F27BA679}"/>
    <dgm:cxn modelId="{D9878C9F-01D2-48B9-8FDC-55EF0634E1E1}" type="presOf" srcId="{DFF3ACBC-15C8-416C-B604-D75E26FDD7F7}" destId="{B121B96E-523A-4BFB-8F8F-D6DBFB892382}" srcOrd="0" destOrd="0" presId="urn:microsoft.com/office/officeart/2005/8/layout/process1"/>
    <dgm:cxn modelId="{53D980CF-38B5-4383-9258-EDE916657F1B}" type="presOf" srcId="{1D7582FE-0FAF-48B6-8280-1DAFEA6A5C79}" destId="{A4E8CA2C-5317-406D-A0CD-7FC52594EF3E}" srcOrd="0" destOrd="0" presId="urn:microsoft.com/office/officeart/2005/8/layout/process1"/>
    <dgm:cxn modelId="{68F404E0-C794-4352-80CB-05DA03DE3E4B}" type="presParOf" srcId="{B121B96E-523A-4BFB-8F8F-D6DBFB892382}" destId="{A4E8CA2C-5317-406D-A0CD-7FC52594EF3E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4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217D2A-1B1B-405C-871D-A7023E9C0330}">
      <dsp:nvSpPr>
        <dsp:cNvPr id="0" name=""/>
        <dsp:cNvSpPr/>
      </dsp:nvSpPr>
      <dsp:spPr>
        <a:xfrm>
          <a:off x="253746" y="767"/>
          <a:ext cx="1274371" cy="637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Salaries by college</a:t>
          </a:r>
        </a:p>
      </dsp:txBody>
      <dsp:txXfrm>
        <a:off x="272409" y="19430"/>
        <a:ext cx="1237045" cy="59985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02991C-5BDE-4154-ACB0-ABEDA51E4AD1}">
      <dsp:nvSpPr>
        <dsp:cNvPr id="0" name=""/>
        <dsp:cNvSpPr/>
      </dsp:nvSpPr>
      <dsp:spPr>
        <a:xfrm>
          <a:off x="2259" y="0"/>
          <a:ext cx="2315165" cy="579160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solidFill>
                <a:prstClr val="white"/>
              </a:solidFill>
              <a:latin typeface="Calibri"/>
              <a:ea typeface="+mn-ea"/>
              <a:cs typeface="+mn-cs"/>
            </a:rPr>
            <a:t>creating subset Data frame(school type)</a:t>
          </a:r>
        </a:p>
      </dsp:txBody>
      <dsp:txXfrm>
        <a:off x="19222" y="16963"/>
        <a:ext cx="2281239" cy="54523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1E495A-365D-4C6B-986C-2280A1383CCB}">
      <dsp:nvSpPr>
        <dsp:cNvPr id="0" name=""/>
        <dsp:cNvSpPr/>
      </dsp:nvSpPr>
      <dsp:spPr>
        <a:xfrm>
          <a:off x="124918" y="72"/>
          <a:ext cx="1305846" cy="652923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Based on </a:t>
          </a: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school</a:t>
          </a:r>
          <a:r>
            <a:rPr lang="en-GB" sz="1300" kern="1200" dirty="0"/>
            <a:t> type finding average salary</a:t>
          </a:r>
        </a:p>
      </dsp:txBody>
      <dsp:txXfrm>
        <a:off x="144041" y="19195"/>
        <a:ext cx="1267600" cy="61467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16F25B-FCAE-44E8-93A6-CC8A9F5C2BDF}">
      <dsp:nvSpPr>
        <dsp:cNvPr id="0" name=""/>
        <dsp:cNvSpPr/>
      </dsp:nvSpPr>
      <dsp:spPr>
        <a:xfrm>
          <a:off x="420345" y="721"/>
          <a:ext cx="1274463" cy="637231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Degrees that pay back</a:t>
          </a:r>
        </a:p>
      </dsp:txBody>
      <dsp:txXfrm>
        <a:off x="439009" y="19385"/>
        <a:ext cx="1237135" cy="59990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3095FF-E6FC-4329-B793-AEB879AD99FD}">
      <dsp:nvSpPr>
        <dsp:cNvPr id="0" name=""/>
        <dsp:cNvSpPr/>
      </dsp:nvSpPr>
      <dsp:spPr>
        <a:xfrm>
          <a:off x="420345" y="360"/>
          <a:ext cx="1274463" cy="637231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Salaries by region</a:t>
          </a:r>
        </a:p>
      </dsp:txBody>
      <dsp:txXfrm>
        <a:off x="439009" y="19024"/>
        <a:ext cx="1237135" cy="59990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E1C53A-69F1-4A3C-9244-A09876A87A7E}">
      <dsp:nvSpPr>
        <dsp:cNvPr id="0" name=""/>
        <dsp:cNvSpPr/>
      </dsp:nvSpPr>
      <dsp:spPr>
        <a:xfrm>
          <a:off x="109108" y="232"/>
          <a:ext cx="888961" cy="444480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Plot bar chart</a:t>
          </a:r>
        </a:p>
      </dsp:txBody>
      <dsp:txXfrm>
        <a:off x="122126" y="13250"/>
        <a:ext cx="862925" cy="4184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7E5CB4-7432-42BA-9C13-9CA8D11AB423}">
      <dsp:nvSpPr>
        <dsp:cNvPr id="0" name=""/>
        <dsp:cNvSpPr/>
      </dsp:nvSpPr>
      <dsp:spPr>
        <a:xfrm>
          <a:off x="119624" y="102"/>
          <a:ext cx="1121811" cy="560905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Cleaned data</a:t>
          </a:r>
        </a:p>
      </dsp:txBody>
      <dsp:txXfrm>
        <a:off x="136052" y="16530"/>
        <a:ext cx="1088955" cy="5280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0B75EC-1EDD-4982-926D-80EAFB537983}">
      <dsp:nvSpPr>
        <dsp:cNvPr id="0" name=""/>
        <dsp:cNvSpPr/>
      </dsp:nvSpPr>
      <dsp:spPr>
        <a:xfrm>
          <a:off x="63798" y="0"/>
          <a:ext cx="1103011" cy="551505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Subset</a:t>
          </a:r>
        </a:p>
      </dsp:txBody>
      <dsp:txXfrm>
        <a:off x="79951" y="16153"/>
        <a:ext cx="1070705" cy="5191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56A0EB-BF0F-4358-AFA2-2CFCC204101E}">
      <dsp:nvSpPr>
        <dsp:cNvPr id="0" name=""/>
        <dsp:cNvSpPr/>
      </dsp:nvSpPr>
      <dsp:spPr>
        <a:xfrm>
          <a:off x="145295" y="308"/>
          <a:ext cx="1119667" cy="559833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Data frame with ranks.</a:t>
          </a:r>
        </a:p>
      </dsp:txBody>
      <dsp:txXfrm>
        <a:off x="161692" y="16705"/>
        <a:ext cx="1086873" cy="5270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48CF83-A7F0-42D4-89B0-FEDBD1BC0F32}">
      <dsp:nvSpPr>
        <dsp:cNvPr id="0" name=""/>
        <dsp:cNvSpPr/>
      </dsp:nvSpPr>
      <dsp:spPr>
        <a:xfrm>
          <a:off x="0" y="35323"/>
          <a:ext cx="1085362" cy="542681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Top 10 college(MCMS)</a:t>
          </a:r>
        </a:p>
      </dsp:txBody>
      <dsp:txXfrm>
        <a:off x="15895" y="51218"/>
        <a:ext cx="1053572" cy="51089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6D751-EBE9-4793-84B6-F4D4412302D1}">
      <dsp:nvSpPr>
        <dsp:cNvPr id="0" name=""/>
        <dsp:cNvSpPr/>
      </dsp:nvSpPr>
      <dsp:spPr>
        <a:xfrm>
          <a:off x="0" y="43225"/>
          <a:ext cx="1033571" cy="516785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Top 10 college (SMS)</a:t>
          </a:r>
        </a:p>
      </dsp:txBody>
      <dsp:txXfrm>
        <a:off x="15136" y="58361"/>
        <a:ext cx="1003299" cy="48651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57C1C1-AA9C-4B31-BA92-72433DD29C32}">
      <dsp:nvSpPr>
        <dsp:cNvPr id="0" name=""/>
        <dsp:cNvSpPr/>
      </dsp:nvSpPr>
      <dsp:spPr>
        <a:xfrm>
          <a:off x="0" y="0"/>
          <a:ext cx="1084302" cy="613324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Bottom 10 school(SMS)</a:t>
          </a:r>
        </a:p>
      </dsp:txBody>
      <dsp:txXfrm>
        <a:off x="17964" y="17964"/>
        <a:ext cx="1048374" cy="5773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60A64E-2E6A-4248-B1B8-EFC60C6095DA}">
      <dsp:nvSpPr>
        <dsp:cNvPr id="0" name=""/>
        <dsp:cNvSpPr/>
      </dsp:nvSpPr>
      <dsp:spPr>
        <a:xfrm>
          <a:off x="604" y="0"/>
          <a:ext cx="1236130" cy="603235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Bottom 10 school(</a:t>
          </a:r>
          <a:r>
            <a:rPr lang="en-GB" sz="1400" kern="1200" dirty="0">
              <a:solidFill>
                <a:prstClr val="white"/>
              </a:solidFill>
              <a:latin typeface="Calibri"/>
              <a:ea typeface="+mn-ea"/>
              <a:cs typeface="+mn-cs"/>
            </a:rPr>
            <a:t>MCMS</a:t>
          </a:r>
          <a:r>
            <a:rPr lang="en-GB" sz="1200" kern="1200" dirty="0"/>
            <a:t>)</a:t>
          </a:r>
        </a:p>
      </dsp:txBody>
      <dsp:txXfrm>
        <a:off x="18272" y="17668"/>
        <a:ext cx="1200794" cy="56789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8CA2C-5317-406D-A0CD-7FC52594EF3E}">
      <dsp:nvSpPr>
        <dsp:cNvPr id="0" name=""/>
        <dsp:cNvSpPr/>
      </dsp:nvSpPr>
      <dsp:spPr>
        <a:xfrm>
          <a:off x="876" y="0"/>
          <a:ext cx="1793700" cy="533112"/>
        </a:xfrm>
        <a:prstGeom prst="roundRect">
          <a:avLst>
            <a:gd name="adj" fmla="val 10000"/>
          </a:avLst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Correlation between mid career median salary &amp; starting median salary</a:t>
          </a:r>
        </a:p>
      </dsp:txBody>
      <dsp:txXfrm>
        <a:off x="16490" y="15614"/>
        <a:ext cx="1762472" cy="5018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jpg>
</file>

<file path=ppt/media/image30.png>
</file>

<file path=ppt/media/image31.png>
</file>

<file path=ppt/media/image32.jfif>
</file>

<file path=ppt/media/image33.jpe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jpe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169E51-A69A-4C20-A72D-5AC13430E48B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697DC-F2E1-4B68-84EA-17AB239E80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0839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720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5780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9211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7271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01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521FD-011D-4343-A616-8A28930AAAF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583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69815-CF64-0466-14E1-65C3C3F9C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4B133-D5B8-69DA-50A5-BAC4BBEF90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C5D21-3203-2C8A-F6E8-28FC24EED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5384D-9365-D2C7-5B7D-B26443A64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063F8-6B6B-53E9-E12F-1721FE35D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891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AF10-E4FB-68D0-8113-A544B096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214DD-D8A1-8C7E-CEBE-5AEE929E4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D9644-2A70-BBD1-09AA-83E39E104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CA8CE-CE45-BDBF-E7E5-AD8A0796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BF358-4DCB-A750-5ABA-CF1A9310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5520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0F010E-B31D-515C-673E-2AB64A076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DBD1D-0066-284F-3FC2-2FACBCF05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7B9E5-6AE7-5A55-5D73-3F78711C6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04A67-3787-1CE1-EFE7-D98039F4E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45AE0-F405-592C-28D5-F52F38015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645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935B9-11CF-BDD4-E5D9-DE7B32B13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F996A-0E47-D9C1-B114-B434D8D5E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06B88-FA49-E172-7362-AB6BEBE94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2C075-216B-DD54-B8F9-1529AC516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9E426-7B5A-5D5A-AF31-A3345A81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637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AEC1A-19B1-C344-A1E9-2ABAFE40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D1CD5-B369-0E2C-A40D-BFB1AD2C5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03BAE-C11D-AA39-90D1-7634BBBAA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BF789-EA83-06C9-10A1-9BACFDF9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ABA13-0FB2-D3C6-AC14-E1DF6B6DE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554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36240-F37A-9DE0-BAC4-BF13E7F59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F0DAA-EA8A-3728-48C9-4A0C04B3B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A8709-9D23-95E5-0056-1C8260519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4E319-5062-8D19-6EF1-5AC9969A2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E4EC-5C49-26A1-9F02-BBBEED7B3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494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0CDE-7E68-78BE-0103-6ABBB16FF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F1B07-368C-401B-48C6-33E8E6ADFE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E9336-554C-5110-3B7A-7FEBC81E1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6B9DE-4908-7026-FDAB-710B695AC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D9235-701B-F795-E093-39F7F16C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121DC-5147-CB8F-4E3C-65D0A9164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666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4249D-44BA-6419-F7D5-160BFD5E1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F923C5-30EA-3947-7BD9-AB5D60639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65B54-C022-0D1A-421B-9F2D41E75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72612E-8EC9-6BB3-4D44-C05B2F4DF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A4F9C-E426-7C21-BEC2-0D59C6903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092BA3-73E5-30AD-9379-5B76AEE18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EC20C-FFA8-FC4E-DE41-E92434E29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79E500-0C47-7F95-B2F5-B7D9E0ADE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166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0E49-AE8B-56CE-C2CF-FB874B8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A84FE3-3C08-85D9-55E5-C815A98F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01FE9-08F3-0572-C4D8-8137E9717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2AEC5-2A97-63E8-C180-B8FA651AD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6872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B0A7F7-AFF5-DF9C-8048-5D9001CA6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EA2CBE-3E5F-BD36-CFF6-FF9A672AE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34094-B551-7685-01A2-6DFEE44F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5573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78C6D-2003-7B4D-BB62-72D2A6E90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B65B5-3981-CF4C-AA88-4C5EC7989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EC867-25B4-4D8D-FA30-AB8A26C61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25891-CD95-4041-5C1A-916B291AD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FD79BF-B03C-0650-4116-FB836C4D7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754F3-169C-AF9B-8BD5-D6EE6B027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71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B9AE-5137-E9B4-07DD-1DA832C6C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22775-364C-C232-4C1E-A158F2081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7A737-F448-B0EB-C250-909A2AAE4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E3E5F-C647-4407-F2E4-226BE8F1B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BE745-34EE-02F4-7A6B-499C5E0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0286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11B84-FEFD-9618-6036-BC9E036AB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0150F9-17D4-508B-1F6B-CBF4E3667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DF633-BBA1-9F04-FC80-EFC90A007C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58C5F-331F-FCEE-D66F-0F147BE5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C57E1-E17B-4B17-B701-BD224DF7D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5F340-EF90-4A77-55C4-CBE5461E4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9745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2DC70-CA7F-9A78-77BB-0C1076CCF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FC9BDE-0034-E2CD-A942-5605F2012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50E6A-735A-35FB-1F0A-4D8D17655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630B1-0CF3-C187-42B6-2132D15CF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4485F-611C-2FA6-9FBA-F0516E850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8663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CDE38-3322-0F6C-D807-D08291766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58920-16BB-A1F6-6E95-958897DE2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0A2C2-1DA6-D14E-FB42-35DA76E86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D7BEA-5BD5-71ED-9695-13C3B171D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85C0A-6DCB-F723-C94E-2C07AEF8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96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6B5D-81AC-17BB-5417-93A8B3C8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3C06A-5131-9B72-B068-82822F234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35DC6-8795-92E7-185A-5875217F7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2DC5A-B98C-C128-C8F0-F39D74F2F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69FEB-246C-6728-C918-5396FA989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451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62FF-1E75-C183-6C25-E919F3628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4DAB-022B-63C9-7508-D125151D4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37909-C7DD-F265-4977-2F9D25C09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E63D6-3291-2752-3DBC-78561EB39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02A56-E922-B9F5-333C-B1A385F20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0DDE7-1AEF-2B85-D757-A3E812CBF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754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67EE-C329-D890-2A25-480F384B6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E4D72-67FA-5380-4A48-E888ECB92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2EAA8-A996-BDCB-6932-E7AABF19B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6FE654-4F8E-D8FD-5CD1-438B3289F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89AE82-79FB-27B6-CBE9-919A5E455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5D1ED1-88A8-C2C4-30EC-2BA5AE3B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734AB4-6E6A-422A-B648-26ABBA4F3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775961-0382-60E6-F55B-52393AC85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12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3A2D-0162-2959-0D58-C902E983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85C31B-061C-907F-BF5C-EC0456E8D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611609-8FD0-41B6-E06D-3D9573B9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BC51FB-4ADF-298F-5CC2-423EE734C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2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B2B0F4-2C66-FC34-05DB-7E575352B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94FCC3-4BDF-091B-0E9F-AD76ADF2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4B5E6-A59D-1593-874B-1557F931C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84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6013F-D086-EC34-55DD-C644B29F5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F6475-E98D-23A4-F15C-104C74AA2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8E0D1-A851-923B-B46D-C73782B6A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FD365-92E8-80D5-4BEA-8D624883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C3A21-9990-7A1F-3150-F063E6BE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39E46-2D47-9E81-6ECE-6F37A442A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118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6FFC3-35A8-3E60-397E-E51BEA60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A4879-7986-3CC0-90BE-6FD702E94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D69FE-6790-2BDB-AFCB-F053A59C2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6E41E-977A-2F16-4F98-25275F824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46C23-2371-FD19-F697-16FEA835C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36C4C-59BF-A517-D787-C735278E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095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AB26A-EBA5-89CB-DDF9-0F2E2029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2CF73-654E-8A5A-F5B1-C1CE3FE4D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B105E-33ED-E8B8-76D6-9072DBF56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78277-0CF0-46A6-AE50-AEDB7A84A149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DB038-DFDF-4556-96F5-467B244C4A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90542-3B7C-D06F-9E8D-59161B751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DC13E-76E8-4444-A177-357AADE54E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285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48DBFB-564E-024D-17FA-1F73A4371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89B65-7595-A92B-BD6D-A38CEF83C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6F390-6FE6-0468-9106-A60F9BDFF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25709-2C09-4A31-98B0-114CE53809F7}" type="datetimeFigureOut">
              <a:rPr lang="en-GB" smtClean="0"/>
              <a:pPr/>
              <a:t>18/10/2022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D19F5-C37B-B013-83FE-EEE2735B2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66A84-E93C-2B44-871C-88F315E0A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1D68F-6983-4E18-80A4-CC681FF53E3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28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2.jf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26" Type="http://schemas.openxmlformats.org/officeDocument/2006/relationships/diagramQuickStyle" Target="../diagrams/quickStyle5.xml"/><Relationship Id="rId39" Type="http://schemas.openxmlformats.org/officeDocument/2006/relationships/diagramData" Target="../diagrams/data8.xml"/><Relationship Id="rId21" Type="http://schemas.openxmlformats.org/officeDocument/2006/relationships/diagramQuickStyle" Target="../diagrams/quickStyle4.xml"/><Relationship Id="rId34" Type="http://schemas.openxmlformats.org/officeDocument/2006/relationships/diagramData" Target="../diagrams/data7.xml"/><Relationship Id="rId42" Type="http://schemas.openxmlformats.org/officeDocument/2006/relationships/diagramColors" Target="../diagrams/colors8.xml"/><Relationship Id="rId47" Type="http://schemas.openxmlformats.org/officeDocument/2006/relationships/diagramColors" Target="../diagrams/colors9.xml"/><Relationship Id="rId50" Type="http://schemas.openxmlformats.org/officeDocument/2006/relationships/diagramLayout" Target="../diagrams/layout10.xml"/><Relationship Id="rId55" Type="http://schemas.openxmlformats.org/officeDocument/2006/relationships/diagramLayout" Target="../diagrams/layout11.xml"/><Relationship Id="rId63" Type="http://schemas.microsoft.com/office/2007/relationships/diagramDrawing" Target="../diagrams/drawing12.xml"/><Relationship Id="rId68" Type="http://schemas.microsoft.com/office/2007/relationships/diagramDrawing" Target="../diagrams/drawing13.xml"/><Relationship Id="rId7" Type="http://schemas.openxmlformats.org/officeDocument/2006/relationships/diagramColors" Target="../diagrams/colors1.xml"/><Relationship Id="rId71" Type="http://schemas.openxmlformats.org/officeDocument/2006/relationships/diagramQuickStyle" Target="../diagrams/quickStyle14.xml"/><Relationship Id="rId2" Type="http://schemas.openxmlformats.org/officeDocument/2006/relationships/notesSlide" Target="../notesSlides/notesSlide1.xml"/><Relationship Id="rId16" Type="http://schemas.openxmlformats.org/officeDocument/2006/relationships/diagramQuickStyle" Target="../diagrams/quickStyle3.xml"/><Relationship Id="rId29" Type="http://schemas.openxmlformats.org/officeDocument/2006/relationships/diagramData" Target="../diagrams/data6.xml"/><Relationship Id="rId11" Type="http://schemas.openxmlformats.org/officeDocument/2006/relationships/diagramQuickStyle" Target="../diagrams/quickStyle2.xml"/><Relationship Id="rId24" Type="http://schemas.openxmlformats.org/officeDocument/2006/relationships/diagramData" Target="../diagrams/data5.xml"/><Relationship Id="rId32" Type="http://schemas.openxmlformats.org/officeDocument/2006/relationships/diagramColors" Target="../diagrams/colors6.xml"/><Relationship Id="rId37" Type="http://schemas.openxmlformats.org/officeDocument/2006/relationships/diagramColors" Target="../diagrams/colors7.xml"/><Relationship Id="rId40" Type="http://schemas.openxmlformats.org/officeDocument/2006/relationships/diagramLayout" Target="../diagrams/layout8.xml"/><Relationship Id="rId45" Type="http://schemas.openxmlformats.org/officeDocument/2006/relationships/diagramLayout" Target="../diagrams/layout9.xml"/><Relationship Id="rId53" Type="http://schemas.microsoft.com/office/2007/relationships/diagramDrawing" Target="../diagrams/drawing10.xml"/><Relationship Id="rId58" Type="http://schemas.microsoft.com/office/2007/relationships/diagramDrawing" Target="../diagrams/drawing11.xml"/><Relationship Id="rId66" Type="http://schemas.openxmlformats.org/officeDocument/2006/relationships/diagramQuickStyle" Target="../diagrams/quickStyle13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23" Type="http://schemas.microsoft.com/office/2007/relationships/diagramDrawing" Target="../diagrams/drawing4.xml"/><Relationship Id="rId28" Type="http://schemas.microsoft.com/office/2007/relationships/diagramDrawing" Target="../diagrams/drawing5.xml"/><Relationship Id="rId36" Type="http://schemas.openxmlformats.org/officeDocument/2006/relationships/diagramQuickStyle" Target="../diagrams/quickStyle7.xml"/><Relationship Id="rId49" Type="http://schemas.openxmlformats.org/officeDocument/2006/relationships/diagramData" Target="../diagrams/data10.xml"/><Relationship Id="rId57" Type="http://schemas.openxmlformats.org/officeDocument/2006/relationships/diagramColors" Target="../diagrams/colors11.xml"/><Relationship Id="rId61" Type="http://schemas.openxmlformats.org/officeDocument/2006/relationships/diagramQuickStyle" Target="../diagrams/quickStyle12.xml"/><Relationship Id="rId10" Type="http://schemas.openxmlformats.org/officeDocument/2006/relationships/diagramLayout" Target="../diagrams/layout2.xml"/><Relationship Id="rId19" Type="http://schemas.openxmlformats.org/officeDocument/2006/relationships/diagramData" Target="../diagrams/data4.xml"/><Relationship Id="rId31" Type="http://schemas.openxmlformats.org/officeDocument/2006/relationships/diagramQuickStyle" Target="../diagrams/quickStyle6.xml"/><Relationship Id="rId44" Type="http://schemas.openxmlformats.org/officeDocument/2006/relationships/diagramData" Target="../diagrams/data9.xml"/><Relationship Id="rId52" Type="http://schemas.openxmlformats.org/officeDocument/2006/relationships/diagramColors" Target="../diagrams/colors10.xml"/><Relationship Id="rId60" Type="http://schemas.openxmlformats.org/officeDocument/2006/relationships/diagramLayout" Target="../diagrams/layout12.xml"/><Relationship Id="rId65" Type="http://schemas.openxmlformats.org/officeDocument/2006/relationships/diagramLayout" Target="../diagrams/layout13.xml"/><Relationship Id="rId73" Type="http://schemas.microsoft.com/office/2007/relationships/diagramDrawing" Target="../diagrams/drawing14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Relationship Id="rId22" Type="http://schemas.openxmlformats.org/officeDocument/2006/relationships/diagramColors" Target="../diagrams/colors4.xml"/><Relationship Id="rId27" Type="http://schemas.openxmlformats.org/officeDocument/2006/relationships/diagramColors" Target="../diagrams/colors5.xml"/><Relationship Id="rId30" Type="http://schemas.openxmlformats.org/officeDocument/2006/relationships/diagramLayout" Target="../diagrams/layout6.xml"/><Relationship Id="rId35" Type="http://schemas.openxmlformats.org/officeDocument/2006/relationships/diagramLayout" Target="../diagrams/layout7.xml"/><Relationship Id="rId43" Type="http://schemas.microsoft.com/office/2007/relationships/diagramDrawing" Target="../diagrams/drawing8.xml"/><Relationship Id="rId48" Type="http://schemas.microsoft.com/office/2007/relationships/diagramDrawing" Target="../diagrams/drawing9.xml"/><Relationship Id="rId56" Type="http://schemas.openxmlformats.org/officeDocument/2006/relationships/diagramQuickStyle" Target="../diagrams/quickStyle11.xml"/><Relationship Id="rId64" Type="http://schemas.openxmlformats.org/officeDocument/2006/relationships/diagramData" Target="../diagrams/data13.xml"/><Relationship Id="rId69" Type="http://schemas.openxmlformats.org/officeDocument/2006/relationships/diagramData" Target="../diagrams/data14.xml"/><Relationship Id="rId8" Type="http://schemas.microsoft.com/office/2007/relationships/diagramDrawing" Target="../diagrams/drawing1.xml"/><Relationship Id="rId51" Type="http://schemas.openxmlformats.org/officeDocument/2006/relationships/diagramQuickStyle" Target="../diagrams/quickStyle10.xml"/><Relationship Id="rId72" Type="http://schemas.openxmlformats.org/officeDocument/2006/relationships/diagramColors" Target="../diagrams/colors14.xml"/><Relationship Id="rId3" Type="http://schemas.microsoft.com/office/2018/10/relationships/comments" Target="../comments/modernComment_11E_E134DC26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5" Type="http://schemas.openxmlformats.org/officeDocument/2006/relationships/diagramLayout" Target="../diagrams/layout5.xml"/><Relationship Id="rId33" Type="http://schemas.microsoft.com/office/2007/relationships/diagramDrawing" Target="../diagrams/drawing6.xml"/><Relationship Id="rId38" Type="http://schemas.microsoft.com/office/2007/relationships/diagramDrawing" Target="../diagrams/drawing7.xml"/><Relationship Id="rId46" Type="http://schemas.openxmlformats.org/officeDocument/2006/relationships/diagramQuickStyle" Target="../diagrams/quickStyle9.xml"/><Relationship Id="rId59" Type="http://schemas.openxmlformats.org/officeDocument/2006/relationships/diagramData" Target="../diagrams/data12.xml"/><Relationship Id="rId67" Type="http://schemas.openxmlformats.org/officeDocument/2006/relationships/diagramColors" Target="../diagrams/colors13.xml"/><Relationship Id="rId20" Type="http://schemas.openxmlformats.org/officeDocument/2006/relationships/diagramLayout" Target="../diagrams/layout4.xml"/><Relationship Id="rId41" Type="http://schemas.openxmlformats.org/officeDocument/2006/relationships/diagramQuickStyle" Target="../diagrams/quickStyle8.xml"/><Relationship Id="rId54" Type="http://schemas.openxmlformats.org/officeDocument/2006/relationships/diagramData" Target="../diagrams/data11.xml"/><Relationship Id="rId62" Type="http://schemas.openxmlformats.org/officeDocument/2006/relationships/diagramColors" Target="../diagrams/colors12.xml"/><Relationship Id="rId70" Type="http://schemas.openxmlformats.org/officeDocument/2006/relationships/diagramLayout" Target="../diagrams/layout14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EA3FFA-F440-723D-68D0-E6F5B5EAD929}"/>
              </a:ext>
            </a:extLst>
          </p:cNvPr>
          <p:cNvSpPr txBox="1"/>
          <p:nvPr/>
        </p:nvSpPr>
        <p:spPr>
          <a:xfrm>
            <a:off x="8842248" y="1481328"/>
            <a:ext cx="2926080" cy="2468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Which degrees really pay off?</a:t>
            </a:r>
          </a:p>
        </p:txBody>
      </p:sp>
      <p:sp>
        <p:nvSpPr>
          <p:cNvPr id="52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8AF425-5B15-60F8-8DB7-83D51A62C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83" r="1" b="2329"/>
          <a:stretch/>
        </p:blipFill>
        <p:spPr>
          <a:xfrm>
            <a:off x="921910" y="465243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1529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75426-EE03-FB93-C775-2CD5DB8F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49" y="269432"/>
            <a:ext cx="10515600" cy="1325563"/>
          </a:xfr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GB" sz="3200" dirty="0"/>
              <a:t>Plot bar chart top 10 school based on starting median salary and mid career median salary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4E44E21-F260-2E27-DCCB-DB99E88A8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882075"/>
            <a:ext cx="5486400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46848E-BE8B-459E-869D-6F46B03808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459" y="1882076"/>
            <a:ext cx="6400801" cy="446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56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6E6B3-D3E5-6076-D1F9-6FC8A80706CA}"/>
              </a:ext>
            </a:extLst>
          </p:cNvPr>
          <p:cNvSpPr>
            <a:spLocks noGrp="1"/>
          </p:cNvSpPr>
          <p:nvPr>
            <p:ph type="title"/>
          </p:nvPr>
        </p:nvSpPr>
        <p:spPr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GB" sz="32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Plot bar chart bottom 10 school by starting median salary and mid career median salary.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11253FF-A514-F590-E5F4-85E1118BB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63541"/>
            <a:ext cx="5953125" cy="439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5364F2C-9A31-C616-C1CD-4AC6BF95F6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56" y="1883384"/>
            <a:ext cx="534299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715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6596-98D0-33D3-111B-46A3E04AC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753" y="386391"/>
            <a:ext cx="9103242" cy="985210"/>
          </a:xfr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GB" sz="32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Generating the regression line for plotting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6D8143-F5D1-92A5-76CA-D8E0DB2CA7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4643" y="2039698"/>
            <a:ext cx="7406574" cy="443191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21F834-B31A-A8F0-35E9-57F1D8005CCB}"/>
              </a:ext>
            </a:extLst>
          </p:cNvPr>
          <p:cNvSpPr txBox="1"/>
          <p:nvPr/>
        </p:nvSpPr>
        <p:spPr>
          <a:xfrm>
            <a:off x="2094612" y="1670366"/>
            <a:ext cx="725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Scatter plot Mid-Career Median Salary Vs Starting Median Salary</a:t>
            </a:r>
          </a:p>
        </p:txBody>
      </p:sp>
    </p:spTree>
    <p:extLst>
      <p:ext uri="{BB962C8B-B14F-4D97-AF65-F5344CB8AC3E}">
        <p14:creationId xmlns:p14="http://schemas.microsoft.com/office/powerpoint/2010/main" val="3496391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CE8D3-6249-CF5F-CCBD-2063D5CC34B8}"/>
              </a:ext>
            </a:extLst>
          </p:cNvPr>
          <p:cNvSpPr>
            <a:spLocks noGrp="1"/>
          </p:cNvSpPr>
          <p:nvPr>
            <p:ph type="title"/>
          </p:nvPr>
        </p:nvSpPr>
        <p:spPr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GB" sz="32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Based on school type finding average salary</a:t>
            </a:r>
            <a:br>
              <a:rPr lang="en-GB" sz="32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</a:br>
            <a:endParaRPr lang="en-GB" sz="3200" dirty="0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3B42B7-C202-0097-5BE7-48AA02FE7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7172" y="2262981"/>
            <a:ext cx="8237353" cy="3476625"/>
          </a:xfrm>
        </p:spPr>
      </p:pic>
    </p:spTree>
    <p:extLst>
      <p:ext uri="{BB962C8B-B14F-4D97-AF65-F5344CB8AC3E}">
        <p14:creationId xmlns:p14="http://schemas.microsoft.com/office/powerpoint/2010/main" val="2472028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47F6F-B10D-4F82-5551-5D259BA33784}"/>
              </a:ext>
            </a:extLst>
          </p:cNvPr>
          <p:cNvSpPr>
            <a:spLocks noGrp="1"/>
          </p:cNvSpPr>
          <p:nvPr>
            <p:ph type="title"/>
          </p:nvPr>
        </p:nvSpPr>
        <p:spPr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GB" sz="32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C7F08-153D-C9FC-E124-DA605FFB5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GB" sz="2000" dirty="0"/>
              <a:t>Dartmouth College have highest average Mid career median salary and California Institute of Technology have highest average starting career median salary.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2000" dirty="0"/>
              <a:t>Black Hills State University have lowest average Mid career median salary and Morehead State University of Technology have highest average starting career median salary.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2000" dirty="0"/>
              <a:t>There is strong positive corelation (0.89) between Starting median salary and Mid-career median Salary.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2000" dirty="0"/>
              <a:t>Ivy League school type has highest average Mid-Career median salary and average Starting median salary.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sz="2000" dirty="0"/>
              <a:t>State school type has lowest average Mid-Career median salary and average Starting median salary. </a:t>
            </a:r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  <a:p>
            <a:pPr>
              <a:buFont typeface="Wingdings" panose="05000000000000000000" pitchFamily="2" charset="2"/>
              <a:buChar char="ü"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1771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B1081E-C0B7-47E8-B7D4-1137DD1EE981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Even though engineering and Ivy League schools' alumni make the same on average, the top earners from Ivy League schools out-earn the rest of the degree holders.</a:t>
            </a:r>
          </a:p>
        </p:txBody>
      </p:sp>
      <p:pic>
        <p:nvPicPr>
          <p:cNvPr id="2" name="Picture 1" descr="Chart, line chart&#10;&#10;Description automatically generated">
            <a:extLst>
              <a:ext uri="{FF2B5EF4-FFF2-40B4-BE49-F238E27FC236}">
                <a16:creationId xmlns:a16="http://schemas.microsoft.com/office/drawing/2014/main" id="{D065FB44-6C6B-CAED-BA7D-FCDC73CC8E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85"/>
          <a:stretch/>
        </p:blipFill>
        <p:spPr>
          <a:xfrm>
            <a:off x="630936" y="2484585"/>
            <a:ext cx="10917936" cy="3572054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7270425-801F-46D3-4CDC-E6F1C8FA2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474" y="2134065"/>
            <a:ext cx="7344538" cy="464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273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10010-3F50-438E-8616-63FA53FD2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41" y="1546627"/>
            <a:ext cx="4105275" cy="22989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120276-E220-47CD-885F-79CD1EEF5A34}"/>
              </a:ext>
            </a:extLst>
          </p:cNvPr>
          <p:cNvSpPr txBox="1"/>
          <p:nvPr/>
        </p:nvSpPr>
        <p:spPr>
          <a:xfrm>
            <a:off x="6658044" y="2871982"/>
            <a:ext cx="5006336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Does it matter where?</a:t>
            </a:r>
          </a:p>
        </p:txBody>
      </p:sp>
    </p:spTree>
    <p:extLst>
      <p:ext uri="{BB962C8B-B14F-4D97-AF65-F5344CB8AC3E}">
        <p14:creationId xmlns:p14="http://schemas.microsoft.com/office/powerpoint/2010/main" val="1918541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38C5B95-EE69-4767-AC20-495A19983508}"/>
              </a:ext>
            </a:extLst>
          </p:cNvPr>
          <p:cNvSpPr txBox="1"/>
          <p:nvPr/>
        </p:nvSpPr>
        <p:spPr>
          <a:xfrm>
            <a:off x="4864100" y="338328"/>
            <a:ext cx="6675627" cy="160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G</a:t>
            </a:r>
            <a:r>
              <a:rPr lang="en-US" sz="1900" b="0" i="0" dirty="0">
                <a:effectLst/>
              </a:rPr>
              <a:t>raduates from Californian universities start roughly with the same salary than graduates from Northeastern region</a:t>
            </a:r>
            <a:r>
              <a:rPr lang="en-US" sz="1900" dirty="0"/>
              <a:t>.</a:t>
            </a:r>
            <a:r>
              <a:rPr lang="en-US" sz="1900" b="0" i="0" dirty="0">
                <a:effectLst/>
              </a:rPr>
              <a:t>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0" i="0" dirty="0">
                <a:effectLst/>
              </a:rPr>
              <a:t>Universities from the Northern area take the top spot (Ivy schools) followed closely by the universities in California when it comes to mid-career salaries.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5B52281-F9D5-4519-A157-48AE6B46F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68" y="2742397"/>
            <a:ext cx="4753559" cy="3291840"/>
          </a:xfrm>
          <a:prstGeom prst="rect">
            <a:avLst/>
          </a:prstGeom>
        </p:spPr>
      </p:pic>
      <p:sp>
        <p:nvSpPr>
          <p:cNvPr id="15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53EB29B-54AB-4EA2-AC11-138335C0B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484" y="2771657"/>
            <a:ext cx="4974336" cy="323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367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38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673F60F-347B-4AF9-88EA-48C39FFBA22E}"/>
              </a:ext>
            </a:extLst>
          </p:cNvPr>
          <p:cNvSpPr txBox="1"/>
          <p:nvPr/>
        </p:nvSpPr>
        <p:spPr>
          <a:xfrm>
            <a:off x="1424904" y="2494450"/>
            <a:ext cx="4053545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Mid-career salaries for the top 10% are higher for those who studied in the Northeast (Ivy League Universities).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97C8B12-7DF8-4A96-8262-16AF1A0E68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" t="1748" r="8887" b="-1"/>
          <a:stretch/>
        </p:blipFill>
        <p:spPr>
          <a:xfrm>
            <a:off x="5478449" y="2582681"/>
            <a:ext cx="6275214" cy="366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28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indoor, sign&#10;&#10;Description automatically generated">
            <a:extLst>
              <a:ext uri="{FF2B5EF4-FFF2-40B4-BE49-F238E27FC236}">
                <a16:creationId xmlns:a16="http://schemas.microsoft.com/office/drawing/2014/main" id="{787B8457-8C4C-489F-9E8B-DA1D13D0F1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3" r="-1" b="15567"/>
          <a:stretch/>
        </p:blipFill>
        <p:spPr>
          <a:xfrm>
            <a:off x="20" y="2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0CD19B9-4490-41BD-A02F-A44EA29CA3B9}"/>
              </a:ext>
            </a:extLst>
          </p:cNvPr>
          <p:cNvSpPr txBox="1"/>
          <p:nvPr/>
        </p:nvSpPr>
        <p:spPr>
          <a:xfrm>
            <a:off x="6981826" y="3146400"/>
            <a:ext cx="4391024" cy="268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>
                    <a:alpha val="80000"/>
                  </a:schemeClr>
                </a:solidFill>
              </a:rPr>
              <a:t>Do all degrees have the same growth prospects salary-wise?</a:t>
            </a:r>
          </a:p>
        </p:txBody>
      </p:sp>
    </p:spTree>
    <p:extLst>
      <p:ext uri="{BB962C8B-B14F-4D97-AF65-F5344CB8AC3E}">
        <p14:creationId xmlns:p14="http://schemas.microsoft.com/office/powerpoint/2010/main" val="407444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0925F8-AD0B-0F2E-AF48-583E542B30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975" b="2400"/>
          <a:stretch/>
        </p:blipFill>
        <p:spPr>
          <a:xfrm>
            <a:off x="20" y="-197501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3FED89-6BA2-D555-9DCF-77DB0F0E5B3C}"/>
              </a:ext>
            </a:extLst>
          </p:cNvPr>
          <p:cNvSpPr txBox="1"/>
          <p:nvPr/>
        </p:nvSpPr>
        <p:spPr>
          <a:xfrm>
            <a:off x="811763" y="1073020"/>
            <a:ext cx="33585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In 2022, 12.8 million, or 42.1% of American 18 to 24 year olds are enrolled in college or graduate school.</a:t>
            </a:r>
          </a:p>
          <a:p>
            <a:endParaRPr lang="en-GB" sz="2400" dirty="0"/>
          </a:p>
          <a:p>
            <a:r>
              <a:rPr lang="en-GB" sz="2400" dirty="0"/>
              <a:t>But the amount of student debt held in America is roughly equal to the size of the economy of Brazil or Australia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A4B78C-537D-5DF6-8034-93DAC2F944DD}"/>
              </a:ext>
            </a:extLst>
          </p:cNvPr>
          <p:cNvSpPr txBox="1"/>
          <p:nvPr/>
        </p:nvSpPr>
        <p:spPr>
          <a:xfrm>
            <a:off x="7246149" y="5072967"/>
            <a:ext cx="35613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Are degrees worth the financial strain?</a:t>
            </a:r>
          </a:p>
          <a:p>
            <a:endParaRPr lang="en-GB" dirty="0"/>
          </a:p>
        </p:txBody>
      </p:sp>
      <p:pic>
        <p:nvPicPr>
          <p:cNvPr id="6" name="Picture 5" descr="A group of people holding signs&#10;&#10;Description automatically generated with medium confidence">
            <a:extLst>
              <a:ext uri="{FF2B5EF4-FFF2-40B4-BE49-F238E27FC236}">
                <a16:creationId xmlns:a16="http://schemas.microsoft.com/office/drawing/2014/main" id="{774C128D-428F-4BCF-AA0F-E2DFBCDFD7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323" y="448715"/>
            <a:ext cx="5616603" cy="374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0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4B2659-CACE-7F0F-0CB1-38B7CA31F43E}"/>
              </a:ext>
            </a:extLst>
          </p:cNvPr>
          <p:cNvSpPr txBox="1"/>
          <p:nvPr/>
        </p:nvSpPr>
        <p:spPr>
          <a:xfrm>
            <a:off x="497973" y="393380"/>
            <a:ext cx="7655427" cy="7398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>
                <a:latin typeface="+mj-lt"/>
                <a:ea typeface="+mj-ea"/>
                <a:cs typeface="+mj-cs"/>
              </a:rPr>
              <a:t>Not all professionals increase their salary at the same rate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2CD3B912-9EB4-07C9-8D7B-D316EB2C3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85" y="1889845"/>
            <a:ext cx="4707600" cy="4707600"/>
          </a:xfrm>
          <a:prstGeom prst="rect">
            <a:avLst/>
          </a:prstGeom>
        </p:spPr>
      </p:pic>
      <p:pic>
        <p:nvPicPr>
          <p:cNvPr id="7" name="Picture 6" descr="Chart, funnel chart&#10;&#10;Description automatically generated">
            <a:extLst>
              <a:ext uri="{FF2B5EF4-FFF2-40B4-BE49-F238E27FC236}">
                <a16:creationId xmlns:a16="http://schemas.microsoft.com/office/drawing/2014/main" id="{3ABB5781-C684-6D95-2E38-D87AAF154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315" y="2037400"/>
            <a:ext cx="4707600" cy="470760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86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E5AEDA-5016-FC75-998F-F0B1E316085C}"/>
              </a:ext>
            </a:extLst>
          </p:cNvPr>
          <p:cNvSpPr txBox="1"/>
          <p:nvPr/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Some degrees don’t have a high starting salary but may even double by mid-career.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degrees that provide the higher salaries right out of college are not the ones that have a greater salary mid-career necessarily.</a:t>
            </a:r>
          </a:p>
        </p:txBody>
      </p:sp>
      <p:pic>
        <p:nvPicPr>
          <p:cNvPr id="3" name="Picture 2" descr="Chart, funnel chart&#10;&#10;Description automatically generated">
            <a:extLst>
              <a:ext uri="{FF2B5EF4-FFF2-40B4-BE49-F238E27FC236}">
                <a16:creationId xmlns:a16="http://schemas.microsoft.com/office/drawing/2014/main" id="{F9473726-ECA0-5CB6-B1CE-915BF1667E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3" r="2" b="7627"/>
          <a:stretch/>
        </p:blipFill>
        <p:spPr>
          <a:xfrm>
            <a:off x="5151733" y="191427"/>
            <a:ext cx="6997605" cy="621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9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2A3F0A5-CF31-EE2D-AABC-BBAC87612D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3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9EE3B-403B-990F-DE95-A0606324FEED}"/>
              </a:ext>
            </a:extLst>
          </p:cNvPr>
          <p:cNvSpPr txBox="1"/>
          <p:nvPr/>
        </p:nvSpPr>
        <p:spPr>
          <a:xfrm>
            <a:off x="7320465" y="2194102"/>
            <a:ext cx="4140013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The average that each degree increases its average salary can vary substantially </a:t>
            </a:r>
          </a:p>
        </p:txBody>
      </p:sp>
    </p:spTree>
    <p:extLst>
      <p:ext uri="{BB962C8B-B14F-4D97-AF65-F5344CB8AC3E}">
        <p14:creationId xmlns:p14="http://schemas.microsoft.com/office/powerpoint/2010/main" val="816299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2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497E39-286F-4968-923C-B3C5AAFB848F}"/>
              </a:ext>
            </a:extLst>
          </p:cNvPr>
          <p:cNvSpPr txBox="1"/>
          <p:nvPr/>
        </p:nvSpPr>
        <p:spPr>
          <a:xfrm>
            <a:off x="838199" y="3990205"/>
            <a:ext cx="10518776" cy="120032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Which disciplines pay best?</a:t>
            </a: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2D6DC8E-A933-445D-8319-AB541C7E6F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4" b="9184"/>
          <a:stretch/>
        </p:blipFill>
        <p:spPr>
          <a:xfrm>
            <a:off x="20" y="10"/>
            <a:ext cx="12191980" cy="3657590"/>
          </a:xfrm>
          <a:custGeom>
            <a:avLst/>
            <a:gdLst/>
            <a:ahLst/>
            <a:cxnLst/>
            <a:rect l="l" t="t" r="r" b="b"/>
            <a:pathLst>
              <a:path w="12192000" h="3657600">
                <a:moveTo>
                  <a:pt x="7230262" y="3468462"/>
                </a:moveTo>
                <a:lnTo>
                  <a:pt x="7197115" y="3474938"/>
                </a:lnTo>
                <a:lnTo>
                  <a:pt x="7214545" y="3473344"/>
                </a:lnTo>
                <a:cubicBezTo>
                  <a:pt x="7220308" y="3472558"/>
                  <a:pt x="7225785" y="3471224"/>
                  <a:pt x="7230262" y="3468462"/>
                </a:cubicBezTo>
                <a:close/>
                <a:moveTo>
                  <a:pt x="7009120" y="3411863"/>
                </a:moveTo>
                <a:lnTo>
                  <a:pt x="7021563" y="3422955"/>
                </a:lnTo>
                <a:lnTo>
                  <a:pt x="7021563" y="3422954"/>
                </a:lnTo>
                <a:close/>
                <a:moveTo>
                  <a:pt x="7768443" y="3303674"/>
                </a:moveTo>
                <a:lnTo>
                  <a:pt x="7768443" y="3303675"/>
                </a:lnTo>
                <a:lnTo>
                  <a:pt x="7792447" y="3326153"/>
                </a:lnTo>
                <a:cubicBezTo>
                  <a:pt x="7785969" y="3320057"/>
                  <a:pt x="7779301" y="3313961"/>
                  <a:pt x="7768443" y="3303674"/>
                </a:cubicBezTo>
                <a:close/>
                <a:moveTo>
                  <a:pt x="4038748" y="3301555"/>
                </a:moveTo>
                <a:lnTo>
                  <a:pt x="4030517" y="3313199"/>
                </a:lnTo>
                <a:cubicBezTo>
                  <a:pt x="4026230" y="3321105"/>
                  <a:pt x="4021242" y="3327345"/>
                  <a:pt x="4015609" y="3332050"/>
                </a:cubicBezTo>
                <a:lnTo>
                  <a:pt x="3996845" y="3341704"/>
                </a:lnTo>
                <a:cubicBezTo>
                  <a:pt x="4010562" y="3338155"/>
                  <a:pt x="4021944" y="3329011"/>
                  <a:pt x="4030518" y="3313199"/>
                </a:cubicBezTo>
                <a:close/>
                <a:moveTo>
                  <a:pt x="6245343" y="3298149"/>
                </a:moveTo>
                <a:lnTo>
                  <a:pt x="6274406" y="3304945"/>
                </a:lnTo>
                <a:lnTo>
                  <a:pt x="6291247" y="3311262"/>
                </a:lnTo>
                <a:lnTo>
                  <a:pt x="6291385" y="3311314"/>
                </a:lnTo>
                <a:lnTo>
                  <a:pt x="6306284" y="3317152"/>
                </a:lnTo>
                <a:lnTo>
                  <a:pt x="6308075" y="3317568"/>
                </a:lnTo>
                <a:lnTo>
                  <a:pt x="6313855" y="3319733"/>
                </a:lnTo>
                <a:cubicBezTo>
                  <a:pt x="6321454" y="3322121"/>
                  <a:pt x="6329151" y="3323858"/>
                  <a:pt x="6337048" y="3324296"/>
                </a:cubicBezTo>
                <a:lnTo>
                  <a:pt x="6308075" y="3317568"/>
                </a:lnTo>
                <a:lnTo>
                  <a:pt x="6291385" y="3311314"/>
                </a:lnTo>
                <a:lnTo>
                  <a:pt x="6276197" y="3305364"/>
                </a:lnTo>
                <a:lnTo>
                  <a:pt x="6274406" y="3304945"/>
                </a:lnTo>
                <a:lnTo>
                  <a:pt x="6268613" y="3302771"/>
                </a:lnTo>
                <a:cubicBezTo>
                  <a:pt x="6260996" y="3300370"/>
                  <a:pt x="6253273" y="3298613"/>
                  <a:pt x="6245343" y="3298149"/>
                </a:cubicBezTo>
                <a:close/>
                <a:moveTo>
                  <a:pt x="6558837" y="3268317"/>
                </a:moveTo>
                <a:cubicBezTo>
                  <a:pt x="6548970" y="3267668"/>
                  <a:pt x="6539355" y="3268073"/>
                  <a:pt x="6529984" y="3269763"/>
                </a:cubicBezTo>
                <a:lnTo>
                  <a:pt x="6589207" y="3273193"/>
                </a:lnTo>
                <a:cubicBezTo>
                  <a:pt x="6578825" y="3270668"/>
                  <a:pt x="6568705" y="3268966"/>
                  <a:pt x="6558837" y="3268317"/>
                </a:cubicBezTo>
                <a:close/>
                <a:moveTo>
                  <a:pt x="4834454" y="3207659"/>
                </a:moveTo>
                <a:cubicBezTo>
                  <a:pt x="4849504" y="3224138"/>
                  <a:pt x="4866316" y="3230376"/>
                  <a:pt x="4883986" y="3231901"/>
                </a:cubicBezTo>
                <a:lnTo>
                  <a:pt x="4858238" y="3225387"/>
                </a:lnTo>
                <a:cubicBezTo>
                  <a:pt x="4849945" y="3221578"/>
                  <a:pt x="4841981" y="3215898"/>
                  <a:pt x="4834454" y="3207659"/>
                </a:cubicBezTo>
                <a:close/>
                <a:moveTo>
                  <a:pt x="5056443" y="3205325"/>
                </a:moveTo>
                <a:lnTo>
                  <a:pt x="5072589" y="3206105"/>
                </a:lnTo>
                <a:cubicBezTo>
                  <a:pt x="5078053" y="3207563"/>
                  <a:pt x="5083590" y="3210326"/>
                  <a:pt x="5089162" y="3214707"/>
                </a:cubicBezTo>
                <a:cubicBezTo>
                  <a:pt x="5078020" y="3205944"/>
                  <a:pt x="5067015" y="3203658"/>
                  <a:pt x="5056443" y="3205325"/>
                </a:cubicBezTo>
                <a:close/>
                <a:moveTo>
                  <a:pt x="739852" y="2905443"/>
                </a:moveTo>
                <a:cubicBezTo>
                  <a:pt x="733899" y="2911992"/>
                  <a:pt x="728660" y="2919613"/>
                  <a:pt x="724278" y="2926662"/>
                </a:cubicBezTo>
                <a:cubicBezTo>
                  <a:pt x="719849" y="2933806"/>
                  <a:pt x="714527" y="2939152"/>
                  <a:pt x="708621" y="2942822"/>
                </a:cubicBezTo>
                <a:lnTo>
                  <a:pt x="691439" y="2948297"/>
                </a:lnTo>
                <a:lnTo>
                  <a:pt x="708622" y="2942822"/>
                </a:lnTo>
                <a:cubicBezTo>
                  <a:pt x="714527" y="2939152"/>
                  <a:pt x="719849" y="2933806"/>
                  <a:pt x="724279" y="2926662"/>
                </a:cubicBezTo>
                <a:cubicBezTo>
                  <a:pt x="728660" y="2919613"/>
                  <a:pt x="733899" y="2911992"/>
                  <a:pt x="739852" y="2905443"/>
                </a:cubicBezTo>
                <a:close/>
                <a:moveTo>
                  <a:pt x="8934151" y="2836933"/>
                </a:moveTo>
                <a:cubicBezTo>
                  <a:pt x="8940248" y="2842173"/>
                  <a:pt x="8947058" y="2847506"/>
                  <a:pt x="8954249" y="2851864"/>
                </a:cubicBezTo>
                <a:lnTo>
                  <a:pt x="8962389" y="2855163"/>
                </a:lnTo>
                <a:lnTo>
                  <a:pt x="8954250" y="2851864"/>
                </a:lnTo>
                <a:cubicBezTo>
                  <a:pt x="8947058" y="2847506"/>
                  <a:pt x="8940248" y="2842173"/>
                  <a:pt x="8934151" y="2836933"/>
                </a:cubicBezTo>
                <a:close/>
                <a:moveTo>
                  <a:pt x="2314816" y="2835337"/>
                </a:moveTo>
                <a:cubicBezTo>
                  <a:pt x="2309720" y="2836314"/>
                  <a:pt x="2304339" y="2838362"/>
                  <a:pt x="2300909" y="2840743"/>
                </a:cubicBezTo>
                <a:cubicBezTo>
                  <a:pt x="2267856" y="2863985"/>
                  <a:pt x="2242281" y="2875891"/>
                  <a:pt x="2216515" y="2876487"/>
                </a:cubicBezTo>
                <a:cubicBezTo>
                  <a:pt x="2242281" y="2875891"/>
                  <a:pt x="2267856" y="2863985"/>
                  <a:pt x="2300910" y="2840743"/>
                </a:cubicBezTo>
                <a:close/>
                <a:moveTo>
                  <a:pt x="1916629" y="2813600"/>
                </a:moveTo>
                <a:lnTo>
                  <a:pt x="1907132" y="2816930"/>
                </a:lnTo>
                <a:lnTo>
                  <a:pt x="1866619" y="2826615"/>
                </a:lnTo>
                <a:lnTo>
                  <a:pt x="1907133" y="2816930"/>
                </a:lnTo>
                <a:close/>
                <a:moveTo>
                  <a:pt x="2058204" y="2802832"/>
                </a:moveTo>
                <a:cubicBezTo>
                  <a:pt x="2076636" y="2804546"/>
                  <a:pt x="2095174" y="2805403"/>
                  <a:pt x="2108194" y="2817539"/>
                </a:cubicBezTo>
                <a:cubicBezTo>
                  <a:pt x="2095175" y="2805403"/>
                  <a:pt x="2076636" y="2804546"/>
                  <a:pt x="2058204" y="280283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10707"/>
                </a:lnTo>
                <a:cubicBezTo>
                  <a:pt x="12192000" y="826330"/>
                  <a:pt x="12192000" y="835855"/>
                  <a:pt x="12192000" y="845570"/>
                </a:cubicBezTo>
                <a:lnTo>
                  <a:pt x="12192000" y="1243302"/>
                </a:lnTo>
                <a:lnTo>
                  <a:pt x="12160947" y="1271923"/>
                </a:lnTo>
                <a:cubicBezTo>
                  <a:pt x="12118083" y="1293449"/>
                  <a:pt x="12072360" y="1312882"/>
                  <a:pt x="12026448" y="1332123"/>
                </a:cubicBezTo>
                <a:cubicBezTo>
                  <a:pt x="12013114" y="1337649"/>
                  <a:pt x="11998443" y="1340697"/>
                  <a:pt x="11986443" y="1348126"/>
                </a:cubicBezTo>
                <a:cubicBezTo>
                  <a:pt x="11931195" y="1382036"/>
                  <a:pt x="11877664" y="1418614"/>
                  <a:pt x="11821656" y="1451191"/>
                </a:cubicBezTo>
                <a:cubicBezTo>
                  <a:pt x="11763931" y="1484910"/>
                  <a:pt x="11712304" y="1524726"/>
                  <a:pt x="11672489" y="1578639"/>
                </a:cubicBezTo>
                <a:cubicBezTo>
                  <a:pt x="11635529" y="1628743"/>
                  <a:pt x="11599714" y="1679607"/>
                  <a:pt x="11562947" y="1729900"/>
                </a:cubicBezTo>
                <a:cubicBezTo>
                  <a:pt x="11553613" y="1742665"/>
                  <a:pt x="11545039" y="1757715"/>
                  <a:pt x="11532275" y="1765907"/>
                </a:cubicBezTo>
                <a:cubicBezTo>
                  <a:pt x="11505795" y="1783052"/>
                  <a:pt x="11476838" y="1796959"/>
                  <a:pt x="11448453" y="1811057"/>
                </a:cubicBezTo>
                <a:cubicBezTo>
                  <a:pt x="11424069" y="1823059"/>
                  <a:pt x="11398160" y="1832011"/>
                  <a:pt x="11374346" y="1844966"/>
                </a:cubicBezTo>
                <a:cubicBezTo>
                  <a:pt x="11355296" y="1855255"/>
                  <a:pt x="11338339" y="1869543"/>
                  <a:pt x="11320623" y="1882497"/>
                </a:cubicBezTo>
                <a:cubicBezTo>
                  <a:pt x="11305192" y="1893736"/>
                  <a:pt x="11288238" y="1903452"/>
                  <a:pt x="11275283" y="1916978"/>
                </a:cubicBezTo>
                <a:cubicBezTo>
                  <a:pt x="11243658" y="1949745"/>
                  <a:pt x="11211843" y="1981940"/>
                  <a:pt x="11172600" y="2006136"/>
                </a:cubicBezTo>
                <a:cubicBezTo>
                  <a:pt x="11133927" y="2030138"/>
                  <a:pt x="11097350" y="2057001"/>
                  <a:pt x="11058869" y="2081386"/>
                </a:cubicBezTo>
                <a:cubicBezTo>
                  <a:pt x="11021146" y="2105199"/>
                  <a:pt x="10987046" y="2131297"/>
                  <a:pt x="10967423" y="2173591"/>
                </a:cubicBezTo>
                <a:cubicBezTo>
                  <a:pt x="10958661" y="2192259"/>
                  <a:pt x="10946279" y="2212644"/>
                  <a:pt x="10929704" y="2223503"/>
                </a:cubicBezTo>
                <a:cubicBezTo>
                  <a:pt x="10906081" y="2238934"/>
                  <a:pt x="10876171" y="2244459"/>
                  <a:pt x="10850453" y="2257603"/>
                </a:cubicBezTo>
                <a:cubicBezTo>
                  <a:pt x="10820162" y="2273034"/>
                  <a:pt x="10785111" y="2286370"/>
                  <a:pt x="10764534" y="2310945"/>
                </a:cubicBezTo>
                <a:cubicBezTo>
                  <a:pt x="10746246" y="2332855"/>
                  <a:pt x="10727767" y="2349999"/>
                  <a:pt x="10703573" y="2363905"/>
                </a:cubicBezTo>
                <a:cubicBezTo>
                  <a:pt x="10686617" y="2373622"/>
                  <a:pt x="10674046" y="2391338"/>
                  <a:pt x="10656519" y="2399340"/>
                </a:cubicBezTo>
                <a:cubicBezTo>
                  <a:pt x="10633467" y="2410009"/>
                  <a:pt x="10610225" y="2418391"/>
                  <a:pt x="10590031" y="2434966"/>
                </a:cubicBezTo>
                <a:cubicBezTo>
                  <a:pt x="10569075" y="2452110"/>
                  <a:pt x="10545263" y="2465636"/>
                  <a:pt x="10523354" y="2481639"/>
                </a:cubicBezTo>
                <a:cubicBezTo>
                  <a:pt x="10511734" y="2490211"/>
                  <a:pt x="10502208" y="2501451"/>
                  <a:pt x="10490969" y="2510406"/>
                </a:cubicBezTo>
                <a:cubicBezTo>
                  <a:pt x="10470394" y="2526788"/>
                  <a:pt x="10449438" y="2542791"/>
                  <a:pt x="10428291" y="2558222"/>
                </a:cubicBezTo>
                <a:cubicBezTo>
                  <a:pt x="10407146" y="2573655"/>
                  <a:pt x="10386952" y="2591561"/>
                  <a:pt x="10363709" y="2602801"/>
                </a:cubicBezTo>
                <a:cubicBezTo>
                  <a:pt x="10324086" y="2621851"/>
                  <a:pt x="10280840" y="2633282"/>
                  <a:pt x="10242357" y="2653857"/>
                </a:cubicBezTo>
                <a:cubicBezTo>
                  <a:pt x="10203304" y="2674811"/>
                  <a:pt x="10166536" y="2701103"/>
                  <a:pt x="10131863" y="2728915"/>
                </a:cubicBezTo>
                <a:cubicBezTo>
                  <a:pt x="10104430" y="2750824"/>
                  <a:pt x="10078713" y="2772543"/>
                  <a:pt x="10044230" y="2783782"/>
                </a:cubicBezTo>
                <a:cubicBezTo>
                  <a:pt x="10024990" y="2790070"/>
                  <a:pt x="10004797" y="2803786"/>
                  <a:pt x="9993175" y="2819789"/>
                </a:cubicBezTo>
                <a:cubicBezTo>
                  <a:pt x="9968027" y="2854649"/>
                  <a:pt x="9935832" y="2879226"/>
                  <a:pt x="9899446" y="2900182"/>
                </a:cubicBezTo>
                <a:cubicBezTo>
                  <a:pt x="9850865" y="2928376"/>
                  <a:pt x="9802858" y="2957143"/>
                  <a:pt x="9754088" y="2984766"/>
                </a:cubicBezTo>
                <a:cubicBezTo>
                  <a:pt x="9725323" y="3001151"/>
                  <a:pt x="9696749" y="3018485"/>
                  <a:pt x="9666265" y="3030488"/>
                </a:cubicBezTo>
                <a:cubicBezTo>
                  <a:pt x="9603971" y="3055255"/>
                  <a:pt x="9540152" y="3076399"/>
                  <a:pt x="9477283" y="3099451"/>
                </a:cubicBezTo>
                <a:cubicBezTo>
                  <a:pt x="9456709" y="3106880"/>
                  <a:pt x="9437278" y="3117549"/>
                  <a:pt x="9416321" y="3124026"/>
                </a:cubicBezTo>
                <a:cubicBezTo>
                  <a:pt x="9393650" y="3131075"/>
                  <a:pt x="9369267" y="3133171"/>
                  <a:pt x="9346597" y="3140219"/>
                </a:cubicBezTo>
                <a:cubicBezTo>
                  <a:pt x="9308875" y="3151840"/>
                  <a:pt x="9272298" y="3166701"/>
                  <a:pt x="9234579" y="3178511"/>
                </a:cubicBezTo>
                <a:cubicBezTo>
                  <a:pt x="9161805" y="3201182"/>
                  <a:pt x="9088840" y="3222899"/>
                  <a:pt x="9015878" y="3244426"/>
                </a:cubicBezTo>
                <a:cubicBezTo>
                  <a:pt x="9000257" y="3248999"/>
                  <a:pt x="8983301" y="3249570"/>
                  <a:pt x="8967871" y="3254523"/>
                </a:cubicBezTo>
                <a:cubicBezTo>
                  <a:pt x="8926911" y="3267859"/>
                  <a:pt x="8886142" y="3282336"/>
                  <a:pt x="8845565" y="3297007"/>
                </a:cubicBezTo>
                <a:cubicBezTo>
                  <a:pt x="8820990" y="3305961"/>
                  <a:pt x="8796985" y="3317009"/>
                  <a:pt x="8772219" y="3325582"/>
                </a:cubicBezTo>
                <a:cubicBezTo>
                  <a:pt x="8752407" y="3332440"/>
                  <a:pt x="8732023" y="3337774"/>
                  <a:pt x="8711448" y="3341966"/>
                </a:cubicBezTo>
                <a:cubicBezTo>
                  <a:pt x="8693731" y="3345586"/>
                  <a:pt x="8675253" y="3345203"/>
                  <a:pt x="8657726" y="3349586"/>
                </a:cubicBezTo>
                <a:cubicBezTo>
                  <a:pt x="8610288" y="3361397"/>
                  <a:pt x="8563425" y="3374733"/>
                  <a:pt x="8516369" y="3387305"/>
                </a:cubicBezTo>
                <a:cubicBezTo>
                  <a:pt x="8497511" y="3392259"/>
                  <a:pt x="8478269" y="3395880"/>
                  <a:pt x="8459979" y="3402166"/>
                </a:cubicBezTo>
                <a:cubicBezTo>
                  <a:pt x="8411019" y="3418741"/>
                  <a:pt x="8362822" y="3437599"/>
                  <a:pt x="8313671" y="3453222"/>
                </a:cubicBezTo>
                <a:cubicBezTo>
                  <a:pt x="8272903" y="3466176"/>
                  <a:pt x="8230992" y="3475510"/>
                  <a:pt x="8189651" y="3486941"/>
                </a:cubicBezTo>
                <a:cubicBezTo>
                  <a:pt x="8172124" y="3491895"/>
                  <a:pt x="8155359" y="3498943"/>
                  <a:pt x="8137835" y="3503134"/>
                </a:cubicBezTo>
                <a:cubicBezTo>
                  <a:pt x="8098590" y="3512659"/>
                  <a:pt x="8058774" y="3520659"/>
                  <a:pt x="8019339" y="3530186"/>
                </a:cubicBezTo>
                <a:cubicBezTo>
                  <a:pt x="7996859" y="3535710"/>
                  <a:pt x="7975142" y="3545617"/>
                  <a:pt x="7952280" y="3549237"/>
                </a:cubicBezTo>
                <a:cubicBezTo>
                  <a:pt x="7897987" y="3557809"/>
                  <a:pt x="7843311" y="3563905"/>
                  <a:pt x="7788636" y="3570763"/>
                </a:cubicBezTo>
                <a:cubicBezTo>
                  <a:pt x="7732247" y="3577811"/>
                  <a:pt x="7676047" y="3585242"/>
                  <a:pt x="7619655" y="3591528"/>
                </a:cubicBezTo>
                <a:cubicBezTo>
                  <a:pt x="7588795" y="3594768"/>
                  <a:pt x="7557742" y="3595338"/>
                  <a:pt x="7526880" y="3598386"/>
                </a:cubicBezTo>
                <a:cubicBezTo>
                  <a:pt x="7499828" y="3601055"/>
                  <a:pt x="7472967" y="3606007"/>
                  <a:pt x="7445916" y="3609247"/>
                </a:cubicBezTo>
                <a:cubicBezTo>
                  <a:pt x="7422483" y="3611913"/>
                  <a:pt x="7398860" y="3613437"/>
                  <a:pt x="7375428" y="3616105"/>
                </a:cubicBezTo>
                <a:cubicBezTo>
                  <a:pt x="7337899" y="3620485"/>
                  <a:pt x="7300559" y="3625439"/>
                  <a:pt x="7263220" y="3630011"/>
                </a:cubicBezTo>
                <a:cubicBezTo>
                  <a:pt x="7247599" y="3631726"/>
                  <a:pt x="7231214" y="3636488"/>
                  <a:pt x="7216547" y="3633632"/>
                </a:cubicBezTo>
                <a:cubicBezTo>
                  <a:pt x="7179587" y="3626391"/>
                  <a:pt x="7143199" y="3628487"/>
                  <a:pt x="7106432" y="3633440"/>
                </a:cubicBezTo>
                <a:cubicBezTo>
                  <a:pt x="7093860" y="3635155"/>
                  <a:pt x="7080334" y="3634774"/>
                  <a:pt x="7068141" y="3631536"/>
                </a:cubicBezTo>
                <a:cubicBezTo>
                  <a:pt x="7043184" y="3625057"/>
                  <a:pt x="7018991" y="3615913"/>
                  <a:pt x="6994415" y="3607913"/>
                </a:cubicBezTo>
                <a:cubicBezTo>
                  <a:pt x="6991747" y="3606961"/>
                  <a:pt x="6988509" y="3606769"/>
                  <a:pt x="6985653" y="3606199"/>
                </a:cubicBezTo>
                <a:cubicBezTo>
                  <a:pt x="6969457" y="3602959"/>
                  <a:pt x="6953457" y="3599720"/>
                  <a:pt x="6937263" y="3596863"/>
                </a:cubicBezTo>
                <a:cubicBezTo>
                  <a:pt x="6928501" y="3595338"/>
                  <a:pt x="6919547" y="3595149"/>
                  <a:pt x="6910782" y="3593814"/>
                </a:cubicBezTo>
                <a:cubicBezTo>
                  <a:pt x="6876872" y="3588480"/>
                  <a:pt x="6839534" y="3597434"/>
                  <a:pt x="6810195" y="3574384"/>
                </a:cubicBezTo>
                <a:cubicBezTo>
                  <a:pt x="6791144" y="3559523"/>
                  <a:pt x="6772665" y="3562953"/>
                  <a:pt x="6752283" y="3565239"/>
                </a:cubicBezTo>
                <a:cubicBezTo>
                  <a:pt x="6736851" y="3566953"/>
                  <a:pt x="6721038" y="3566382"/>
                  <a:pt x="6705417" y="3566574"/>
                </a:cubicBezTo>
                <a:cubicBezTo>
                  <a:pt x="6677984" y="3567143"/>
                  <a:pt x="6650551" y="3567335"/>
                  <a:pt x="6623118" y="3568287"/>
                </a:cubicBezTo>
                <a:cubicBezTo>
                  <a:pt x="6614353" y="3568667"/>
                  <a:pt x="6605401" y="3573432"/>
                  <a:pt x="6596828" y="3572670"/>
                </a:cubicBezTo>
                <a:cubicBezTo>
                  <a:pt x="6557201" y="3569049"/>
                  <a:pt x="6517576" y="3563334"/>
                  <a:pt x="6477951" y="3560095"/>
                </a:cubicBezTo>
                <a:cubicBezTo>
                  <a:pt x="6455472" y="3558191"/>
                  <a:pt x="6432420" y="3561809"/>
                  <a:pt x="6410131" y="3559143"/>
                </a:cubicBezTo>
                <a:cubicBezTo>
                  <a:pt x="6384414" y="3556095"/>
                  <a:pt x="6359268" y="3548285"/>
                  <a:pt x="6333739" y="3543520"/>
                </a:cubicBezTo>
                <a:cubicBezTo>
                  <a:pt x="6326691" y="3542189"/>
                  <a:pt x="6318880" y="3543903"/>
                  <a:pt x="6311449" y="3544282"/>
                </a:cubicBezTo>
                <a:cubicBezTo>
                  <a:pt x="6303068" y="3544664"/>
                  <a:pt x="6294876" y="3545426"/>
                  <a:pt x="6286493" y="3545617"/>
                </a:cubicBezTo>
                <a:cubicBezTo>
                  <a:pt x="6260964" y="3545999"/>
                  <a:pt x="6235437" y="3545426"/>
                  <a:pt x="6209909" y="3546761"/>
                </a:cubicBezTo>
                <a:cubicBezTo>
                  <a:pt x="6194288" y="3547522"/>
                  <a:pt x="6177905" y="3555333"/>
                  <a:pt x="6163425" y="3552474"/>
                </a:cubicBezTo>
                <a:cubicBezTo>
                  <a:pt x="6133897" y="3546951"/>
                  <a:pt x="6104368" y="3559333"/>
                  <a:pt x="6074842" y="3549047"/>
                </a:cubicBezTo>
                <a:cubicBezTo>
                  <a:pt x="6065695" y="3545999"/>
                  <a:pt x="6053124" y="3553619"/>
                  <a:pt x="6042072" y="3553999"/>
                </a:cubicBezTo>
                <a:cubicBezTo>
                  <a:pt x="6014449" y="3554951"/>
                  <a:pt x="5986828" y="3554761"/>
                  <a:pt x="5959204" y="3554571"/>
                </a:cubicBezTo>
                <a:cubicBezTo>
                  <a:pt x="5934438" y="3554381"/>
                  <a:pt x="5908719" y="3557047"/>
                  <a:pt x="5884906" y="3551713"/>
                </a:cubicBezTo>
                <a:cubicBezTo>
                  <a:pt x="5859949" y="3545999"/>
                  <a:pt x="5837472" y="3546761"/>
                  <a:pt x="5813276" y="3553237"/>
                </a:cubicBezTo>
                <a:cubicBezTo>
                  <a:pt x="5796702" y="3557619"/>
                  <a:pt x="5779174" y="3558191"/>
                  <a:pt x="5762029" y="3559523"/>
                </a:cubicBezTo>
                <a:cubicBezTo>
                  <a:pt x="5743551" y="3561047"/>
                  <a:pt x="5723166" y="3557047"/>
                  <a:pt x="5706401" y="3563334"/>
                </a:cubicBezTo>
                <a:cubicBezTo>
                  <a:pt x="5656488" y="3582003"/>
                  <a:pt x="5605244" y="3586003"/>
                  <a:pt x="5553045" y="3586003"/>
                </a:cubicBezTo>
                <a:cubicBezTo>
                  <a:pt x="5543518" y="3586003"/>
                  <a:pt x="5533802" y="3583338"/>
                  <a:pt x="5524660" y="3580480"/>
                </a:cubicBezTo>
                <a:cubicBezTo>
                  <a:pt x="5471316" y="3563334"/>
                  <a:pt x="5417784" y="3564857"/>
                  <a:pt x="5363491" y="3575336"/>
                </a:cubicBezTo>
                <a:cubicBezTo>
                  <a:pt x="5352250" y="3577622"/>
                  <a:pt x="5339677" y="3578003"/>
                  <a:pt x="5328438" y="3575718"/>
                </a:cubicBezTo>
                <a:cubicBezTo>
                  <a:pt x="5296812" y="3569049"/>
                  <a:pt x="5266141" y="3557999"/>
                  <a:pt x="5234326" y="3553237"/>
                </a:cubicBezTo>
                <a:cubicBezTo>
                  <a:pt x="5181748" y="3545426"/>
                  <a:pt x="5136216" y="3571715"/>
                  <a:pt x="5089162" y="3588862"/>
                </a:cubicBezTo>
                <a:cubicBezTo>
                  <a:pt x="5044391" y="3605055"/>
                  <a:pt x="5006292" y="3641632"/>
                  <a:pt x="4953328" y="3633440"/>
                </a:cubicBezTo>
                <a:cubicBezTo>
                  <a:pt x="4947996" y="3632678"/>
                  <a:pt x="4942089" y="3637822"/>
                  <a:pt x="4936184" y="3639155"/>
                </a:cubicBezTo>
                <a:cubicBezTo>
                  <a:pt x="4919991" y="3642776"/>
                  <a:pt x="4903799" y="3647155"/>
                  <a:pt x="4887415" y="3648872"/>
                </a:cubicBezTo>
                <a:cubicBezTo>
                  <a:pt x="4867412" y="3651158"/>
                  <a:pt x="4847027" y="3650397"/>
                  <a:pt x="4827024" y="3652301"/>
                </a:cubicBezTo>
                <a:cubicBezTo>
                  <a:pt x="4814166" y="3653444"/>
                  <a:pt x="4801401" y="3655539"/>
                  <a:pt x="4788661" y="3657349"/>
                </a:cubicBezTo>
                <a:lnTo>
                  <a:pt x="4785776" y="3657600"/>
                </a:lnTo>
                <a:lnTo>
                  <a:pt x="4726469" y="3657600"/>
                </a:lnTo>
                <a:lnTo>
                  <a:pt x="4719697" y="3656730"/>
                </a:lnTo>
                <a:cubicBezTo>
                  <a:pt x="4709482" y="3654539"/>
                  <a:pt x="4699289" y="3651920"/>
                  <a:pt x="4689098" y="3650205"/>
                </a:cubicBezTo>
                <a:cubicBezTo>
                  <a:pt x="4660331" y="3645442"/>
                  <a:pt x="4628705" y="3646776"/>
                  <a:pt x="4603368" y="3634584"/>
                </a:cubicBezTo>
                <a:cubicBezTo>
                  <a:pt x="4576318" y="3621629"/>
                  <a:pt x="4550599" y="3615723"/>
                  <a:pt x="4522596" y="3619723"/>
                </a:cubicBezTo>
                <a:cubicBezTo>
                  <a:pt x="4513260" y="3621057"/>
                  <a:pt x="4501257" y="3629059"/>
                  <a:pt x="4497068" y="3637249"/>
                </a:cubicBezTo>
                <a:cubicBezTo>
                  <a:pt x="4487731" y="3655538"/>
                  <a:pt x="4474969" y="3658778"/>
                  <a:pt x="4457632" y="3652490"/>
                </a:cubicBezTo>
                <a:cubicBezTo>
                  <a:pt x="4442581" y="3647155"/>
                  <a:pt x="4424104" y="3644490"/>
                  <a:pt x="4413817" y="3634201"/>
                </a:cubicBezTo>
                <a:cubicBezTo>
                  <a:pt x="4384668" y="3605055"/>
                  <a:pt x="4347518" y="3604103"/>
                  <a:pt x="4311323" y="3596293"/>
                </a:cubicBezTo>
                <a:cubicBezTo>
                  <a:pt x="4289227" y="3591528"/>
                  <a:pt x="4268649" y="3591338"/>
                  <a:pt x="4246551" y="3594576"/>
                </a:cubicBezTo>
                <a:cubicBezTo>
                  <a:pt x="4198546" y="3601816"/>
                  <a:pt x="4151870" y="3591528"/>
                  <a:pt x="4105766" y="3578384"/>
                </a:cubicBezTo>
                <a:cubicBezTo>
                  <a:pt x="4075285" y="3569622"/>
                  <a:pt x="4044043" y="3564287"/>
                  <a:pt x="4013753" y="3555333"/>
                </a:cubicBezTo>
                <a:cubicBezTo>
                  <a:pt x="3991083" y="3548474"/>
                  <a:pt x="3968414" y="3540282"/>
                  <a:pt x="3947648" y="3529234"/>
                </a:cubicBezTo>
                <a:cubicBezTo>
                  <a:pt x="3917546" y="3513040"/>
                  <a:pt x="3891259" y="3488655"/>
                  <a:pt x="3852966" y="3495133"/>
                </a:cubicBezTo>
                <a:cubicBezTo>
                  <a:pt x="3819245" y="3500847"/>
                  <a:pt x="3788766" y="3488847"/>
                  <a:pt x="3757902" y="3477416"/>
                </a:cubicBezTo>
                <a:cubicBezTo>
                  <a:pt x="3735231" y="3469034"/>
                  <a:pt x="3712565" y="3460459"/>
                  <a:pt x="3689131" y="3455126"/>
                </a:cubicBezTo>
                <a:cubicBezTo>
                  <a:pt x="3661315" y="3448839"/>
                  <a:pt x="3629882" y="3451507"/>
                  <a:pt x="3605116" y="3439885"/>
                </a:cubicBezTo>
                <a:cubicBezTo>
                  <a:pt x="3579206" y="3427693"/>
                  <a:pt x="3557682" y="3435885"/>
                  <a:pt x="3534629" y="3439315"/>
                </a:cubicBezTo>
                <a:cubicBezTo>
                  <a:pt x="3497862" y="3444649"/>
                  <a:pt x="3461282" y="3454555"/>
                  <a:pt x="3424135" y="3441982"/>
                </a:cubicBezTo>
                <a:cubicBezTo>
                  <a:pt x="3378986" y="3426741"/>
                  <a:pt x="3334216" y="3410358"/>
                  <a:pt x="3288877" y="3395880"/>
                </a:cubicBezTo>
                <a:cubicBezTo>
                  <a:pt x="3271348" y="3390353"/>
                  <a:pt x="3252492" y="3388067"/>
                  <a:pt x="3234202" y="3385591"/>
                </a:cubicBezTo>
                <a:cubicBezTo>
                  <a:pt x="3216867" y="3383495"/>
                  <a:pt x="3196102" y="3388830"/>
                  <a:pt x="3182763" y="3380829"/>
                </a:cubicBezTo>
                <a:cubicBezTo>
                  <a:pt x="3148472" y="3360255"/>
                  <a:pt x="3113231" y="3350158"/>
                  <a:pt x="3073604" y="3350158"/>
                </a:cubicBezTo>
                <a:cubicBezTo>
                  <a:pt x="3058743" y="3350158"/>
                  <a:pt x="3044264" y="3341584"/>
                  <a:pt x="3029216" y="3340059"/>
                </a:cubicBezTo>
                <a:cubicBezTo>
                  <a:pt x="3008639" y="3338155"/>
                  <a:pt x="2985016" y="3333011"/>
                  <a:pt x="2967110" y="3340251"/>
                </a:cubicBezTo>
                <a:cubicBezTo>
                  <a:pt x="2925008" y="3357397"/>
                  <a:pt x="2890910" y="3343107"/>
                  <a:pt x="2854140" y="3326153"/>
                </a:cubicBezTo>
                <a:cubicBezTo>
                  <a:pt x="2817943" y="3309389"/>
                  <a:pt x="2779842" y="3296055"/>
                  <a:pt x="2741360" y="3285003"/>
                </a:cubicBezTo>
                <a:cubicBezTo>
                  <a:pt x="2726882" y="3281003"/>
                  <a:pt x="2709548" y="3287672"/>
                  <a:pt x="2693543" y="3289005"/>
                </a:cubicBezTo>
                <a:cubicBezTo>
                  <a:pt x="2687827" y="3289386"/>
                  <a:pt x="2681540" y="3289958"/>
                  <a:pt x="2676398" y="3288053"/>
                </a:cubicBezTo>
                <a:cubicBezTo>
                  <a:pt x="2626677" y="3269763"/>
                  <a:pt x="2576191" y="3255857"/>
                  <a:pt x="2522279" y="3265382"/>
                </a:cubicBezTo>
                <a:cubicBezTo>
                  <a:pt x="2517327" y="3266335"/>
                  <a:pt x="2511800" y="3264239"/>
                  <a:pt x="2506847" y="3262905"/>
                </a:cubicBezTo>
                <a:cubicBezTo>
                  <a:pt x="2482652" y="3256047"/>
                  <a:pt x="2459029" y="3245189"/>
                  <a:pt x="2434456" y="3242712"/>
                </a:cubicBezTo>
                <a:cubicBezTo>
                  <a:pt x="2373874" y="3236616"/>
                  <a:pt x="2312915" y="3234138"/>
                  <a:pt x="2251948" y="3230138"/>
                </a:cubicBezTo>
                <a:cubicBezTo>
                  <a:pt x="2248138" y="3229949"/>
                  <a:pt x="2244137" y="3229949"/>
                  <a:pt x="2240710" y="3228614"/>
                </a:cubicBezTo>
                <a:cubicBezTo>
                  <a:pt x="2218229" y="3220422"/>
                  <a:pt x="2198608" y="3223090"/>
                  <a:pt x="2179556" y="3238711"/>
                </a:cubicBezTo>
                <a:cubicBezTo>
                  <a:pt x="2171173" y="3245569"/>
                  <a:pt x="2159743" y="3249189"/>
                  <a:pt x="2149267" y="3252999"/>
                </a:cubicBezTo>
                <a:cubicBezTo>
                  <a:pt x="2133834" y="3258715"/>
                  <a:pt x="2118023" y="3264239"/>
                  <a:pt x="2102021" y="3267859"/>
                </a:cubicBezTo>
                <a:cubicBezTo>
                  <a:pt x="2086208" y="3271288"/>
                  <a:pt x="2069254" y="3276049"/>
                  <a:pt x="2054013" y="3273384"/>
                </a:cubicBezTo>
                <a:cubicBezTo>
                  <a:pt x="2026581" y="3268622"/>
                  <a:pt x="2000479" y="3257953"/>
                  <a:pt x="1973429" y="3250903"/>
                </a:cubicBezTo>
                <a:cubicBezTo>
                  <a:pt x="1964094" y="3248426"/>
                  <a:pt x="1953806" y="3248809"/>
                  <a:pt x="1944092" y="3248617"/>
                </a:cubicBezTo>
                <a:cubicBezTo>
                  <a:pt x="1921800" y="3248047"/>
                  <a:pt x="1898940" y="3253571"/>
                  <a:pt x="1878748" y="3237759"/>
                </a:cubicBezTo>
                <a:cubicBezTo>
                  <a:pt x="1860079" y="3222899"/>
                  <a:pt x="1841216" y="3227280"/>
                  <a:pt x="1821596" y="3238520"/>
                </a:cubicBezTo>
                <a:cubicBezTo>
                  <a:pt x="1807497" y="3246522"/>
                  <a:pt x="1791496" y="3252809"/>
                  <a:pt x="1775684" y="3255857"/>
                </a:cubicBezTo>
                <a:cubicBezTo>
                  <a:pt x="1753965" y="3260047"/>
                  <a:pt x="1732439" y="3261763"/>
                  <a:pt x="1709006" y="3259285"/>
                </a:cubicBezTo>
                <a:cubicBezTo>
                  <a:pt x="1692431" y="3257571"/>
                  <a:pt x="1678904" y="3256809"/>
                  <a:pt x="1665950" y="3246713"/>
                </a:cubicBezTo>
                <a:cubicBezTo>
                  <a:pt x="1663856" y="3245189"/>
                  <a:pt x="1660046" y="3244807"/>
                  <a:pt x="1657188" y="3244999"/>
                </a:cubicBezTo>
                <a:cubicBezTo>
                  <a:pt x="1619658" y="3248237"/>
                  <a:pt x="1582510" y="3246522"/>
                  <a:pt x="1544598" y="3244234"/>
                </a:cubicBezTo>
                <a:cubicBezTo>
                  <a:pt x="1496403" y="3241189"/>
                  <a:pt x="1445725" y="3250141"/>
                  <a:pt x="1404006" y="3282146"/>
                </a:cubicBezTo>
                <a:cubicBezTo>
                  <a:pt x="1397909" y="3286910"/>
                  <a:pt x="1388765" y="3289005"/>
                  <a:pt x="1380762" y="3290149"/>
                </a:cubicBezTo>
                <a:cubicBezTo>
                  <a:pt x="1343044" y="3295101"/>
                  <a:pt x="1305132" y="3298530"/>
                  <a:pt x="1267411" y="3304055"/>
                </a:cubicBezTo>
                <a:cubicBezTo>
                  <a:pt x="1246837" y="3307103"/>
                  <a:pt x="1225310" y="3309770"/>
                  <a:pt x="1206641" y="3318153"/>
                </a:cubicBezTo>
                <a:cubicBezTo>
                  <a:pt x="1188354" y="3326343"/>
                  <a:pt x="1173681" y="3336059"/>
                  <a:pt x="1162823" y="3318915"/>
                </a:cubicBezTo>
                <a:cubicBezTo>
                  <a:pt x="1143394" y="3328059"/>
                  <a:pt x="1126437" y="3335680"/>
                  <a:pt x="1109865" y="3343870"/>
                </a:cubicBezTo>
                <a:cubicBezTo>
                  <a:pt x="1103767" y="3346918"/>
                  <a:pt x="1098623" y="3351872"/>
                  <a:pt x="1092527" y="3354730"/>
                </a:cubicBezTo>
                <a:cubicBezTo>
                  <a:pt x="1086048" y="3357778"/>
                  <a:pt x="1078810" y="3359682"/>
                  <a:pt x="1071762" y="3361207"/>
                </a:cubicBezTo>
                <a:cubicBezTo>
                  <a:pt x="1040327" y="3368065"/>
                  <a:pt x="1008894" y="3374351"/>
                  <a:pt x="977653" y="3381782"/>
                </a:cubicBezTo>
                <a:cubicBezTo>
                  <a:pt x="971554" y="3383305"/>
                  <a:pt x="966411" y="3389401"/>
                  <a:pt x="960887" y="3393401"/>
                </a:cubicBezTo>
                <a:cubicBezTo>
                  <a:pt x="957266" y="3396070"/>
                  <a:pt x="953648" y="3400070"/>
                  <a:pt x="949646" y="3400642"/>
                </a:cubicBezTo>
                <a:cubicBezTo>
                  <a:pt x="919165" y="3405214"/>
                  <a:pt x="888877" y="3410549"/>
                  <a:pt x="858205" y="3412834"/>
                </a:cubicBezTo>
                <a:cubicBezTo>
                  <a:pt x="832486" y="3414738"/>
                  <a:pt x="807719" y="3414168"/>
                  <a:pt x="801053" y="3447315"/>
                </a:cubicBezTo>
                <a:cubicBezTo>
                  <a:pt x="799909" y="3453032"/>
                  <a:pt x="791717" y="3459128"/>
                  <a:pt x="785432" y="3461984"/>
                </a:cubicBezTo>
                <a:cubicBezTo>
                  <a:pt x="767524" y="3470176"/>
                  <a:pt x="748471" y="3475701"/>
                  <a:pt x="730754" y="3484082"/>
                </a:cubicBezTo>
                <a:cubicBezTo>
                  <a:pt x="672650" y="3512088"/>
                  <a:pt x="611880" y="3529805"/>
                  <a:pt x="546917" y="3526566"/>
                </a:cubicBezTo>
                <a:cubicBezTo>
                  <a:pt x="526724" y="3525614"/>
                  <a:pt x="507102" y="3515326"/>
                  <a:pt x="494337" y="3511515"/>
                </a:cubicBezTo>
                <a:cubicBezTo>
                  <a:pt x="457572" y="3526566"/>
                  <a:pt x="426709" y="3541045"/>
                  <a:pt x="394511" y="3551903"/>
                </a:cubicBezTo>
                <a:cubicBezTo>
                  <a:pt x="366127" y="3561619"/>
                  <a:pt x="336408" y="3567715"/>
                  <a:pt x="307259" y="3574763"/>
                </a:cubicBezTo>
                <a:cubicBezTo>
                  <a:pt x="296590" y="3577432"/>
                  <a:pt x="285732" y="3578955"/>
                  <a:pt x="274873" y="3580290"/>
                </a:cubicBezTo>
                <a:cubicBezTo>
                  <a:pt x="240965" y="3584480"/>
                  <a:pt x="205529" y="3574384"/>
                  <a:pt x="172384" y="3590386"/>
                </a:cubicBezTo>
                <a:cubicBezTo>
                  <a:pt x="155046" y="3598768"/>
                  <a:pt x="137898" y="3608865"/>
                  <a:pt x="119613" y="3613247"/>
                </a:cubicBezTo>
                <a:cubicBezTo>
                  <a:pt x="99990" y="3618009"/>
                  <a:pt x="80794" y="3625439"/>
                  <a:pt x="61197" y="3630750"/>
                </a:cubicBezTo>
                <a:lnTo>
                  <a:pt x="544" y="3635521"/>
                </a:lnTo>
                <a:lnTo>
                  <a:pt x="544" y="3508282"/>
                </a:lnTo>
                <a:lnTo>
                  <a:pt x="0" y="350828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857610"/>
            <a:ext cx="12191456" cy="2849976"/>
            <a:chOff x="476" y="-3923157"/>
            <a:chExt cx="10667524" cy="2493729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229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639665" y="685571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FBEFD2B-9CC2-1074-208F-B74AF11E1E07}"/>
              </a:ext>
            </a:extLst>
          </p:cNvPr>
          <p:cNvSpPr txBox="1"/>
          <p:nvPr/>
        </p:nvSpPr>
        <p:spPr>
          <a:xfrm>
            <a:off x="4878783" y="411881"/>
            <a:ext cx="6512265" cy="1461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Some disciplines pay better than others.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Engineering is the best paid disciplines at all stages of a career.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44EB3-A337-443C-E6AB-C652689FD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41" y="2638926"/>
            <a:ext cx="10458113" cy="360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10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0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D6479-C447-7FF5-E8A3-6BD09CCDBFA3}"/>
              </a:ext>
            </a:extLst>
          </p:cNvPr>
          <p:cNvSpPr txBox="1"/>
          <p:nvPr/>
        </p:nvSpPr>
        <p:spPr>
          <a:xfrm>
            <a:off x="1001684" y="170412"/>
            <a:ext cx="10178934" cy="13287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Regardless of the university, some careers have a higher salary than others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512E79-435B-FC69-40BB-521739F0BA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5" r="7672" b="-3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5027C7-CD7A-B8E5-7A57-B8364FA3E4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25" r="7426" b="-2"/>
          <a:stretch/>
        </p:blipFill>
        <p:spPr>
          <a:xfrm>
            <a:off x="6189934" y="2410448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24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ouple of street signs on a pole&#10;&#10;Description automatically generated with low confidence">
            <a:extLst>
              <a:ext uri="{FF2B5EF4-FFF2-40B4-BE49-F238E27FC236}">
                <a16:creationId xmlns:a16="http://schemas.microsoft.com/office/drawing/2014/main" id="{55EC7945-97BB-4B2F-B38F-979A79980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1" r="24050"/>
          <a:stretch/>
        </p:blipFill>
        <p:spPr>
          <a:xfrm>
            <a:off x="827088" y="1498600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43D911A-70CB-484D-B833-BF8BE9E3D5BC}"/>
              </a:ext>
            </a:extLst>
          </p:cNvPr>
          <p:cNvSpPr txBox="1"/>
          <p:nvPr/>
        </p:nvSpPr>
        <p:spPr>
          <a:xfrm>
            <a:off x="6981826" y="3146400"/>
            <a:ext cx="4391024" cy="268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>
                <a:solidFill>
                  <a:schemeClr val="bg1">
                    <a:alpha val="80000"/>
                  </a:schemeClr>
                </a:solidFill>
              </a:rPr>
              <a:t>So… What should you study? </a:t>
            </a:r>
            <a:endParaRPr lang="en-US" sz="36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5210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kating, silhouette, dark, night&#10;&#10;Description automatically generated">
            <a:extLst>
              <a:ext uri="{FF2B5EF4-FFF2-40B4-BE49-F238E27FC236}">
                <a16:creationId xmlns:a16="http://schemas.microsoft.com/office/drawing/2014/main" id="{885784B9-E565-463A-BE74-1C4139599E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8" r="15629" b="2"/>
          <a:stretch/>
        </p:blipFill>
        <p:spPr>
          <a:xfrm>
            <a:off x="889927" y="1429488"/>
            <a:ext cx="5151170" cy="4579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FDAECA-56F9-2556-236A-46A891464F0F}"/>
              </a:ext>
            </a:extLst>
          </p:cNvPr>
          <p:cNvSpPr txBox="1"/>
          <p:nvPr/>
        </p:nvSpPr>
        <p:spPr>
          <a:xfrm>
            <a:off x="6981824" y="3146400"/>
            <a:ext cx="4391025" cy="2454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If you just want a good paying job…</a:t>
            </a:r>
          </a:p>
        </p:txBody>
      </p:sp>
    </p:spTree>
    <p:extLst>
      <p:ext uri="{BB962C8B-B14F-4D97-AF65-F5344CB8AC3E}">
        <p14:creationId xmlns:p14="http://schemas.microsoft.com/office/powerpoint/2010/main" val="4246384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C6E80A-6462-E244-0C16-FB14577B19D1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00" dirty="0"/>
              <a:t>Top earners in each discipline make a good salary.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00" dirty="0"/>
              <a:t>But… will you be a top earner?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892E1-D3B5-BC35-F696-E8D7966E2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86" y="2048155"/>
            <a:ext cx="8438322" cy="4809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237612-FC02-DDEF-0191-5BE35C7AFE51}"/>
              </a:ext>
            </a:extLst>
          </p:cNvPr>
          <p:cNvSpPr txBox="1"/>
          <p:nvPr/>
        </p:nvSpPr>
        <p:spPr>
          <a:xfrm>
            <a:off x="586409" y="665922"/>
            <a:ext cx="2565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…It’s not that simple!</a:t>
            </a:r>
          </a:p>
        </p:txBody>
      </p:sp>
    </p:spTree>
    <p:extLst>
      <p:ext uri="{BB962C8B-B14F-4D97-AF65-F5344CB8AC3E}">
        <p14:creationId xmlns:p14="http://schemas.microsoft.com/office/powerpoint/2010/main" val="137553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A9091F-D960-93C3-A336-8FCBB58B1029}"/>
              </a:ext>
            </a:extLst>
          </p:cNvPr>
          <p:cNvSpPr txBox="1"/>
          <p:nvPr/>
        </p:nvSpPr>
        <p:spPr>
          <a:xfrm>
            <a:off x="638881" y="417576"/>
            <a:ext cx="10909640" cy="1249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university you go to, matters!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D77B86ED-4007-CF3D-E415-B351E1BFA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414" y="2633472"/>
            <a:ext cx="5670124" cy="358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239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13990-893F-411B-BAC6-E6C825AC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57" r="24281" b="-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6E808E-0F98-40BC-962E-53D1580A4891}"/>
              </a:ext>
            </a:extLst>
          </p:cNvPr>
          <p:cNvSpPr txBox="1"/>
          <p:nvPr/>
        </p:nvSpPr>
        <p:spPr>
          <a:xfrm>
            <a:off x="6638578" y="2871982"/>
            <a:ext cx="5004073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How much do the different degrees pay on average?</a:t>
            </a:r>
          </a:p>
        </p:txBody>
      </p:sp>
    </p:spTree>
    <p:extLst>
      <p:ext uri="{BB962C8B-B14F-4D97-AF65-F5344CB8AC3E}">
        <p14:creationId xmlns:p14="http://schemas.microsoft.com/office/powerpoint/2010/main" val="3772586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9950-E878-E6DB-BCBB-006E795B4138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…But it also matters the degree you get!</a:t>
            </a:r>
          </a:p>
        </p:txBody>
      </p:sp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C5E1B813-4550-F8FB-F123-8AA5F65DC7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3" r="2" b="7627"/>
          <a:stretch/>
        </p:blipFill>
        <p:spPr>
          <a:xfrm>
            <a:off x="6099048" y="1003259"/>
            <a:ext cx="5458968" cy="485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95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sign with white text&#10;&#10;Description automatically generated with low confidence">
            <a:extLst>
              <a:ext uri="{FF2B5EF4-FFF2-40B4-BE49-F238E27FC236}">
                <a16:creationId xmlns:a16="http://schemas.microsoft.com/office/drawing/2014/main" id="{BD1B9C93-EEDF-882D-D5AD-7F23BA102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4" r="-1" b="14178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4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B6B5C9-BE23-4C39-92DF-62F5C1B96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933887F-5725-499E-8BC5-19BEFD54D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51F68D6-DC6F-411C-AC90-625926C1F6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237141AF-5F53-4F17-BC2C-4CD50626F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D301ABC-D4A8-6FF6-45EA-6170F1CFB1CF}"/>
              </a:ext>
            </a:extLst>
          </p:cNvPr>
          <p:cNvSpPr txBox="1"/>
          <p:nvPr/>
        </p:nvSpPr>
        <p:spPr>
          <a:xfrm>
            <a:off x="1251678" y="2286001"/>
            <a:ext cx="3384000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Not all degrees grant an average pay above the national average.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The difference in average pay amongst degree holders can be substantial depending on the degree.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AE4C2C-609D-DED2-C4EE-4353D6C0EF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15" r="7414" b="-1"/>
          <a:stretch/>
        </p:blipFill>
        <p:spPr>
          <a:xfrm>
            <a:off x="4475748" y="348795"/>
            <a:ext cx="7312476" cy="637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5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8F9AB5-03E5-9567-0B67-3CC09C2E0FD2}"/>
              </a:ext>
            </a:extLst>
          </p:cNvPr>
          <p:cNvSpPr txBox="1"/>
          <p:nvPr/>
        </p:nvSpPr>
        <p:spPr>
          <a:xfrm>
            <a:off x="457201" y="723406"/>
            <a:ext cx="3234018" cy="38267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These degrees pay above both the national average and the average of degree holders.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FDC9C-6BE5-61D6-3849-AB763A90C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251" y="975404"/>
            <a:ext cx="6631341" cy="490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90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E6254B-7885-48E0-AB37-6DBCEB2E6B7B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1"/>
              <a:t>Some degrees don’t even pay above the national average salary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E22F27-6C63-5657-4448-2754CCFB6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24884"/>
            <a:ext cx="6903720" cy="460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2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A73FF39-82B0-4EE6-980B-3918528330B4}"/>
              </a:ext>
            </a:extLst>
          </p:cNvPr>
          <p:cNvSpPr txBox="1"/>
          <p:nvPr/>
        </p:nvSpPr>
        <p:spPr>
          <a:xfrm>
            <a:off x="640080" y="5576887"/>
            <a:ext cx="10911840" cy="640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>
                <a:latin typeface="+mj-lt"/>
                <a:ea typeface="+mj-ea"/>
                <a:cs typeface="+mj-cs"/>
              </a:rPr>
              <a:t>But these averages don’t tell the full story…</a:t>
            </a:r>
          </a:p>
        </p:txBody>
      </p:sp>
      <p:pic>
        <p:nvPicPr>
          <p:cNvPr id="7" name="Picture 6" descr="Text, engineering drawing&#10;&#10;Description automatically generated">
            <a:extLst>
              <a:ext uri="{FF2B5EF4-FFF2-40B4-BE49-F238E27FC236}">
                <a16:creationId xmlns:a16="http://schemas.microsoft.com/office/drawing/2014/main" id="{64CBFA8E-BA53-436A-851E-4852EC1988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45" r="1" b="19766"/>
          <a:stretch/>
        </p:blipFill>
        <p:spPr>
          <a:xfrm>
            <a:off x="640080" y="641032"/>
            <a:ext cx="10911840" cy="4835843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52520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D06F6-1948-4181-84D6-51FF88F92E40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Does it matter which University you choose?</a:t>
            </a:r>
          </a:p>
        </p:txBody>
      </p:sp>
      <p:pic>
        <p:nvPicPr>
          <p:cNvPr id="6" name="Picture 5" descr="A picture containing text, handwear&#10;&#10;Description automatically generated">
            <a:extLst>
              <a:ext uri="{FF2B5EF4-FFF2-40B4-BE49-F238E27FC236}">
                <a16:creationId xmlns:a16="http://schemas.microsoft.com/office/drawing/2014/main" id="{AAC63A58-D2C0-4047-99F9-96E92F18D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16" y="1268146"/>
            <a:ext cx="6780700" cy="431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89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 180">
            <a:extLst>
              <a:ext uri="{FF2B5EF4-FFF2-40B4-BE49-F238E27FC236}">
                <a16:creationId xmlns:a16="http://schemas.microsoft.com/office/drawing/2014/main" id="{0AB4283E-9217-D26D-6144-1F4A71C76E88}"/>
              </a:ext>
            </a:extLst>
          </p:cNvPr>
          <p:cNvSpPr/>
          <p:nvPr/>
        </p:nvSpPr>
        <p:spPr>
          <a:xfrm>
            <a:off x="184878" y="115728"/>
            <a:ext cx="11352300" cy="835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060655D3-F9A6-8199-7C78-9BD6456C236A}"/>
              </a:ext>
            </a:extLst>
          </p:cNvPr>
          <p:cNvSpPr/>
          <p:nvPr/>
        </p:nvSpPr>
        <p:spPr>
          <a:xfrm>
            <a:off x="210543" y="4239852"/>
            <a:ext cx="5955247" cy="2469454"/>
          </a:xfrm>
          <a:prstGeom prst="rect">
            <a:avLst/>
          </a:prstGeom>
          <a:noFill/>
          <a:ln w="254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85" name="Diagram 84">
            <a:extLst>
              <a:ext uri="{FF2B5EF4-FFF2-40B4-BE49-F238E27FC236}">
                <a16:creationId xmlns:a16="http://schemas.microsoft.com/office/drawing/2014/main" id="{30054583-5BB0-5E50-BA6D-1724D193E848}"/>
              </a:ext>
            </a:extLst>
          </p:cNvPr>
          <p:cNvGraphicFramePr/>
          <p:nvPr/>
        </p:nvGraphicFramePr>
        <p:xfrm>
          <a:off x="57324" y="161433"/>
          <a:ext cx="1866890" cy="637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88" name="Diagram 87">
            <a:extLst>
              <a:ext uri="{FF2B5EF4-FFF2-40B4-BE49-F238E27FC236}">
                <a16:creationId xmlns:a16="http://schemas.microsoft.com/office/drawing/2014/main" id="{746C720B-A2B3-C80D-A1DA-56B805CE2DA8}"/>
              </a:ext>
            </a:extLst>
          </p:cNvPr>
          <p:cNvGraphicFramePr/>
          <p:nvPr/>
        </p:nvGraphicFramePr>
        <p:xfrm>
          <a:off x="210543" y="1318437"/>
          <a:ext cx="1361060" cy="561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89" name="Diagram 88">
            <a:extLst>
              <a:ext uri="{FF2B5EF4-FFF2-40B4-BE49-F238E27FC236}">
                <a16:creationId xmlns:a16="http://schemas.microsoft.com/office/drawing/2014/main" id="{4608FA07-C5CA-8BC5-9A41-BDFAE8CD80FF}"/>
              </a:ext>
            </a:extLst>
          </p:cNvPr>
          <p:cNvGraphicFramePr/>
          <p:nvPr/>
        </p:nvGraphicFramePr>
        <p:xfrm>
          <a:off x="293311" y="2423073"/>
          <a:ext cx="1170450" cy="55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graphicFrame>
        <p:nvGraphicFramePr>
          <p:cNvPr id="90" name="Diagram 89">
            <a:extLst>
              <a:ext uri="{FF2B5EF4-FFF2-40B4-BE49-F238E27FC236}">
                <a16:creationId xmlns:a16="http://schemas.microsoft.com/office/drawing/2014/main" id="{13CE97D0-CA53-C7CE-B1A5-CF68D4EA68F2}"/>
              </a:ext>
            </a:extLst>
          </p:cNvPr>
          <p:cNvGraphicFramePr/>
          <p:nvPr/>
        </p:nvGraphicFramePr>
        <p:xfrm>
          <a:off x="184878" y="3581201"/>
          <a:ext cx="1410258" cy="560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BB173B-9CF0-1500-5572-D2F533E67DFA}"/>
              </a:ext>
            </a:extLst>
          </p:cNvPr>
          <p:cNvCxnSpPr>
            <a:cxnSpLocks/>
          </p:cNvCxnSpPr>
          <p:nvPr/>
        </p:nvCxnSpPr>
        <p:spPr>
          <a:xfrm>
            <a:off x="940303" y="5178056"/>
            <a:ext cx="4271630" cy="2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6" name="Diagram 75">
            <a:extLst>
              <a:ext uri="{FF2B5EF4-FFF2-40B4-BE49-F238E27FC236}">
                <a16:creationId xmlns:a16="http://schemas.microsoft.com/office/drawing/2014/main" id="{CA378CF3-C5FF-9342-6E48-330F6E72CF3F}"/>
              </a:ext>
            </a:extLst>
          </p:cNvPr>
          <p:cNvGraphicFramePr/>
          <p:nvPr/>
        </p:nvGraphicFramePr>
        <p:xfrm>
          <a:off x="1866934" y="5833209"/>
          <a:ext cx="1085362" cy="613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4" r:lo="rId25" r:qs="rId26" r:cs="rId27"/>
          </a:graphicData>
        </a:graphic>
      </p:graphicFrame>
      <p:graphicFrame>
        <p:nvGraphicFramePr>
          <p:cNvPr id="75" name="Diagram 74">
            <a:extLst>
              <a:ext uri="{FF2B5EF4-FFF2-40B4-BE49-F238E27FC236}">
                <a16:creationId xmlns:a16="http://schemas.microsoft.com/office/drawing/2014/main" id="{B5355D1B-197B-F212-4E55-1C0CEFF7A31B}"/>
              </a:ext>
            </a:extLst>
          </p:cNvPr>
          <p:cNvGraphicFramePr/>
          <p:nvPr/>
        </p:nvGraphicFramePr>
        <p:xfrm>
          <a:off x="418452" y="5843302"/>
          <a:ext cx="1033571" cy="603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9" r:lo="rId30" r:qs="rId31" r:cs="rId32"/>
          </a:graphicData>
        </a:graphic>
      </p:graphicFrame>
      <p:graphicFrame>
        <p:nvGraphicFramePr>
          <p:cNvPr id="77" name="Diagram 76">
            <a:extLst>
              <a:ext uri="{FF2B5EF4-FFF2-40B4-BE49-F238E27FC236}">
                <a16:creationId xmlns:a16="http://schemas.microsoft.com/office/drawing/2014/main" id="{324BF74A-BD33-A78D-753B-F65575726E40}"/>
              </a:ext>
            </a:extLst>
          </p:cNvPr>
          <p:cNvGraphicFramePr/>
          <p:nvPr/>
        </p:nvGraphicFramePr>
        <p:xfrm>
          <a:off x="3287744" y="5843302"/>
          <a:ext cx="1085362" cy="613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4" r:lo="rId35" r:qs="rId36" r:cs="rId37"/>
          </a:graphicData>
        </a:graphic>
      </p:graphicFrame>
      <p:graphicFrame>
        <p:nvGraphicFramePr>
          <p:cNvPr id="78" name="Diagram 77">
            <a:extLst>
              <a:ext uri="{FF2B5EF4-FFF2-40B4-BE49-F238E27FC236}">
                <a16:creationId xmlns:a16="http://schemas.microsoft.com/office/drawing/2014/main" id="{63412A50-F5A3-3E73-879F-2497AD7BEE6F}"/>
              </a:ext>
            </a:extLst>
          </p:cNvPr>
          <p:cNvGraphicFramePr/>
          <p:nvPr/>
        </p:nvGraphicFramePr>
        <p:xfrm>
          <a:off x="4593264" y="5843302"/>
          <a:ext cx="1237339" cy="603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9" r:lo="rId40" r:qs="rId41" r:cs="rId42"/>
          </a:graphicData>
        </a:graphic>
      </p:graphicFrame>
      <p:graphicFrame>
        <p:nvGraphicFramePr>
          <p:cNvPr id="79" name="Diagram 78">
            <a:extLst>
              <a:ext uri="{FF2B5EF4-FFF2-40B4-BE49-F238E27FC236}">
                <a16:creationId xmlns:a16="http://schemas.microsoft.com/office/drawing/2014/main" id="{2493C594-96B5-45F2-7579-9090DDA29095}"/>
              </a:ext>
            </a:extLst>
          </p:cNvPr>
          <p:cNvGraphicFramePr/>
          <p:nvPr/>
        </p:nvGraphicFramePr>
        <p:xfrm>
          <a:off x="7060017" y="4805916"/>
          <a:ext cx="1795454" cy="533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4" r:lo="rId45" r:qs="rId46" r:cs="rId47"/>
          </a:graphicData>
        </a:graphic>
      </p:graphicFrame>
      <p:graphicFrame>
        <p:nvGraphicFramePr>
          <p:cNvPr id="80" name="Diagram 79">
            <a:extLst>
              <a:ext uri="{FF2B5EF4-FFF2-40B4-BE49-F238E27FC236}">
                <a16:creationId xmlns:a16="http://schemas.microsoft.com/office/drawing/2014/main" id="{30EE14E9-F333-6341-8BCE-2ECAA8421ED8}"/>
              </a:ext>
            </a:extLst>
          </p:cNvPr>
          <p:cNvGraphicFramePr/>
          <p:nvPr/>
        </p:nvGraphicFramePr>
        <p:xfrm>
          <a:off x="9771112" y="2909124"/>
          <a:ext cx="2317425" cy="57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9" r:lo="rId50" r:qs="rId51" r:cs="rId52"/>
          </a:graphicData>
        </a:graphic>
      </p:graphicFrame>
      <p:graphicFrame>
        <p:nvGraphicFramePr>
          <p:cNvPr id="81" name="Diagram 80">
            <a:extLst>
              <a:ext uri="{FF2B5EF4-FFF2-40B4-BE49-F238E27FC236}">
                <a16:creationId xmlns:a16="http://schemas.microsoft.com/office/drawing/2014/main" id="{87D09E3F-311B-A639-10F2-469AA36792C3}"/>
              </a:ext>
            </a:extLst>
          </p:cNvPr>
          <p:cNvGraphicFramePr/>
          <p:nvPr/>
        </p:nvGraphicFramePr>
        <p:xfrm>
          <a:off x="10109464" y="4369726"/>
          <a:ext cx="1640720" cy="653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4" r:lo="rId55" r:qs="rId56" r:cs="rId57"/>
          </a:graphicData>
        </a:graphic>
      </p:graphicFrame>
      <p:graphicFrame>
        <p:nvGraphicFramePr>
          <p:cNvPr id="86" name="Diagram 85">
            <a:extLst>
              <a:ext uri="{FF2B5EF4-FFF2-40B4-BE49-F238E27FC236}">
                <a16:creationId xmlns:a16="http://schemas.microsoft.com/office/drawing/2014/main" id="{C6B3BAAF-7ADE-03CD-194F-2123CB5A643C}"/>
              </a:ext>
            </a:extLst>
          </p:cNvPr>
          <p:cNvGraphicFramePr/>
          <p:nvPr/>
        </p:nvGraphicFramePr>
        <p:xfrm>
          <a:off x="4593265" y="233755"/>
          <a:ext cx="2115155" cy="637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9" r:lo="rId60" r:qs="rId61" r:cs="rId62"/>
          </a:graphicData>
        </a:graphic>
      </p:graphicFrame>
      <p:graphicFrame>
        <p:nvGraphicFramePr>
          <p:cNvPr id="87" name="Diagram 86">
            <a:extLst>
              <a:ext uri="{FF2B5EF4-FFF2-40B4-BE49-F238E27FC236}">
                <a16:creationId xmlns:a16="http://schemas.microsoft.com/office/drawing/2014/main" id="{AB074D9A-E7FF-E420-8BE4-C444F7A7A34F}"/>
              </a:ext>
            </a:extLst>
          </p:cNvPr>
          <p:cNvGraphicFramePr/>
          <p:nvPr/>
        </p:nvGraphicFramePr>
        <p:xfrm>
          <a:off x="8713534" y="228648"/>
          <a:ext cx="2115155" cy="6379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4" r:lo="rId65" r:qs="rId66" r:cs="rId67"/>
          </a:graphicData>
        </a:graphic>
      </p:graphicFrame>
      <p:graphicFrame>
        <p:nvGraphicFramePr>
          <p:cNvPr id="84" name="Diagram 83">
            <a:extLst>
              <a:ext uri="{FF2B5EF4-FFF2-40B4-BE49-F238E27FC236}">
                <a16:creationId xmlns:a16="http://schemas.microsoft.com/office/drawing/2014/main" id="{A4A5942C-CDE4-5B8D-07E5-4EBC79E25844}"/>
              </a:ext>
            </a:extLst>
          </p:cNvPr>
          <p:cNvGraphicFramePr/>
          <p:nvPr/>
        </p:nvGraphicFramePr>
        <p:xfrm>
          <a:off x="10325066" y="5543971"/>
          <a:ext cx="1212112" cy="444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9" r:lo="rId70" r:qs="rId71" r:cs="rId72"/>
          </a:graphicData>
        </a:graphic>
      </p:graphicFrame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D3D62748-65ED-DDB6-D7B5-5E3F3729A83A}"/>
              </a:ext>
            </a:extLst>
          </p:cNvPr>
          <p:cNvSpPr/>
          <p:nvPr/>
        </p:nvSpPr>
        <p:spPr>
          <a:xfrm>
            <a:off x="7060017" y="5843302"/>
            <a:ext cx="1839852" cy="603236"/>
          </a:xfrm>
          <a:prstGeom prst="roundRect">
            <a:avLst/>
          </a:prstGeom>
          <a:solidFill>
            <a:srgbClr val="4472C4">
              <a:hueOff val="0"/>
              <a:satOff val="0"/>
              <a:lumOff val="0"/>
              <a:alphaOff val="0"/>
            </a:srgbClr>
          </a:solidFill>
          <a:ln w="127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  <a:miter lim="800000"/>
          </a:ln>
          <a:effectLst/>
        </p:spPr>
        <p:txBody>
          <a:bodyPr spcFirstLastPara="0" vert="horz" wrap="square" lIns="26670" tIns="17780" rIns="26670" bIns="17780" numCol="1" spcCol="1270" anchor="ctr" anchorCtr="0">
            <a:noAutofit/>
          </a:bodyPr>
          <a:lstStyle/>
          <a:p>
            <a:pPr marL="0" marR="0" lvl="0" indent="0" algn="ctr" defTabSz="6223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Generating the regression line and scatter plot</a:t>
            </a:r>
          </a:p>
        </p:txBody>
      </p:sp>
      <p:cxnSp>
        <p:nvCxnSpPr>
          <p:cNvPr id="113" name="Connector: Elbow 112">
            <a:extLst>
              <a:ext uri="{FF2B5EF4-FFF2-40B4-BE49-F238E27FC236}">
                <a16:creationId xmlns:a16="http://schemas.microsoft.com/office/drawing/2014/main" id="{FC4A9884-7BC7-1377-4B72-EAC800118099}"/>
              </a:ext>
            </a:extLst>
          </p:cNvPr>
          <p:cNvCxnSpPr>
            <a:cxnSpLocks/>
            <a:endCxn id="79" idx="0"/>
          </p:cNvCxnSpPr>
          <p:nvPr/>
        </p:nvCxnSpPr>
        <p:spPr>
          <a:xfrm>
            <a:off x="1452023" y="3861426"/>
            <a:ext cx="6505721" cy="9444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559E3003-9590-9B96-4995-35076A98BB07}"/>
              </a:ext>
            </a:extLst>
          </p:cNvPr>
          <p:cNvCxnSpPr>
            <a:cxnSpLocks/>
            <a:endCxn id="80" idx="0"/>
          </p:cNvCxnSpPr>
          <p:nvPr/>
        </p:nvCxnSpPr>
        <p:spPr>
          <a:xfrm>
            <a:off x="1452023" y="1605032"/>
            <a:ext cx="9477801" cy="13040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E6538366-A88B-58D1-1D02-329AA2589737}"/>
              </a:ext>
            </a:extLst>
          </p:cNvPr>
          <p:cNvCxnSpPr/>
          <p:nvPr/>
        </p:nvCxnSpPr>
        <p:spPr>
          <a:xfrm>
            <a:off x="849577" y="4141652"/>
            <a:ext cx="0" cy="664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8DFC36EE-1577-CDAA-83EA-A6541D031510}"/>
              </a:ext>
            </a:extLst>
          </p:cNvPr>
          <p:cNvCxnSpPr>
            <a:cxnSpLocks/>
          </p:cNvCxnSpPr>
          <p:nvPr/>
        </p:nvCxnSpPr>
        <p:spPr>
          <a:xfrm>
            <a:off x="849577" y="4805916"/>
            <a:ext cx="22319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42FC61F9-A19F-37D6-731E-FDEB68E15E18}"/>
              </a:ext>
            </a:extLst>
          </p:cNvPr>
          <p:cNvCxnSpPr/>
          <p:nvPr/>
        </p:nvCxnSpPr>
        <p:spPr>
          <a:xfrm>
            <a:off x="3081575" y="4805916"/>
            <a:ext cx="0" cy="372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E7120FEF-446B-AA97-BD8B-6FB3A5A9440F}"/>
              </a:ext>
            </a:extLst>
          </p:cNvPr>
          <p:cNvCxnSpPr>
            <a:cxnSpLocks/>
            <a:endCxn id="109" idx="0"/>
          </p:cNvCxnSpPr>
          <p:nvPr/>
        </p:nvCxnSpPr>
        <p:spPr>
          <a:xfrm>
            <a:off x="7979943" y="5325890"/>
            <a:ext cx="0" cy="517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B9F02CB8-EEC5-581B-B355-4FADBB4A0F45}"/>
              </a:ext>
            </a:extLst>
          </p:cNvPr>
          <p:cNvCxnSpPr>
            <a:cxnSpLocks/>
            <a:stCxn id="80" idx="2"/>
            <a:endCxn id="81" idx="0"/>
          </p:cNvCxnSpPr>
          <p:nvPr/>
        </p:nvCxnSpPr>
        <p:spPr>
          <a:xfrm>
            <a:off x="10929824" y="3488284"/>
            <a:ext cx="0" cy="881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620E7841-2B18-1F9E-D0AB-53183961E6FA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10929824" y="5022794"/>
            <a:ext cx="1298" cy="521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26B79F4C-D47C-08A2-E975-7AA0D7862398}"/>
              </a:ext>
            </a:extLst>
          </p:cNvPr>
          <p:cNvCxnSpPr>
            <a:endCxn id="75" idx="0"/>
          </p:cNvCxnSpPr>
          <p:nvPr/>
        </p:nvCxnSpPr>
        <p:spPr>
          <a:xfrm>
            <a:off x="933657" y="5178055"/>
            <a:ext cx="1580" cy="665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B707E2A9-0CBA-33E5-1162-1E1E8EE42D82}"/>
              </a:ext>
            </a:extLst>
          </p:cNvPr>
          <p:cNvCxnSpPr>
            <a:cxnSpLocks/>
            <a:endCxn id="76" idx="0"/>
          </p:cNvCxnSpPr>
          <p:nvPr/>
        </p:nvCxnSpPr>
        <p:spPr>
          <a:xfrm>
            <a:off x="2409615" y="5178055"/>
            <a:ext cx="0" cy="655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51AAA773-87D1-2E2B-7819-82BDE1ECD6A2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3830425" y="5173010"/>
            <a:ext cx="0" cy="670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ADB517A-CAE3-ACD2-CAD0-AA4A2D623D52}"/>
              </a:ext>
            </a:extLst>
          </p:cNvPr>
          <p:cNvCxnSpPr>
            <a:cxnSpLocks/>
          </p:cNvCxnSpPr>
          <p:nvPr/>
        </p:nvCxnSpPr>
        <p:spPr>
          <a:xfrm flipH="1">
            <a:off x="5211933" y="5180580"/>
            <a:ext cx="9680" cy="652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13D00502-4B37-EF87-970C-0BF7014048D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91073" y="810019"/>
            <a:ext cx="0" cy="508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167105E2-DC1E-DE50-EA86-B5F0340CB8DB}"/>
              </a:ext>
            </a:extLst>
          </p:cNvPr>
          <p:cNvCxnSpPr>
            <a:cxnSpLocks/>
            <a:stCxn id="88" idx="2"/>
            <a:endCxn id="89" idx="0"/>
          </p:cNvCxnSpPr>
          <p:nvPr/>
        </p:nvCxnSpPr>
        <p:spPr>
          <a:xfrm flipH="1">
            <a:off x="878536" y="1879547"/>
            <a:ext cx="12537" cy="543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E95538E5-47D0-CE01-E014-9206268D3F53}"/>
              </a:ext>
            </a:extLst>
          </p:cNvPr>
          <p:cNvCxnSpPr>
            <a:endCxn id="90" idx="0"/>
          </p:cNvCxnSpPr>
          <p:nvPr/>
        </p:nvCxnSpPr>
        <p:spPr>
          <a:xfrm>
            <a:off x="878536" y="2975109"/>
            <a:ext cx="11471" cy="606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0C11B8FB-1ECD-D352-B459-BFA2AF790A35}"/>
              </a:ext>
            </a:extLst>
          </p:cNvPr>
          <p:cNvSpPr txBox="1"/>
          <p:nvPr/>
        </p:nvSpPr>
        <p:spPr>
          <a:xfrm>
            <a:off x="963587" y="985690"/>
            <a:ext cx="2892056" cy="24622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Clean(replace “$” and “,” and convert to float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8333D8CF-7BE4-DDCB-8354-CFAD80FEB813}"/>
              </a:ext>
            </a:extLst>
          </p:cNvPr>
          <p:cNvSpPr txBox="1"/>
          <p:nvPr/>
        </p:nvSpPr>
        <p:spPr>
          <a:xfrm>
            <a:off x="963587" y="2052787"/>
            <a:ext cx="2892056" cy="24622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Create subset to keep only required variables 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8CE05D5-2C92-3282-F877-D7B53C89E910}"/>
              </a:ext>
            </a:extLst>
          </p:cNvPr>
          <p:cNvSpPr txBox="1"/>
          <p:nvPr/>
        </p:nvSpPr>
        <p:spPr>
          <a:xfrm>
            <a:off x="990769" y="3033134"/>
            <a:ext cx="2892056" cy="43088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Assign rank based on </a:t>
            </a: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starting</a:t>
            </a: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median salary and mid career median salary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A0AC517-5ABA-2ACC-810B-B13C06EC2824}"/>
              </a:ext>
            </a:extLst>
          </p:cNvPr>
          <p:cNvSpPr txBox="1"/>
          <p:nvPr/>
        </p:nvSpPr>
        <p:spPr>
          <a:xfrm>
            <a:off x="1953342" y="4326928"/>
            <a:ext cx="3446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Plot four bar charts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E2E34D2F-531D-A01F-8791-E737938ACBE3}"/>
              </a:ext>
            </a:extLst>
          </p:cNvPr>
          <p:cNvSpPr txBox="1"/>
          <p:nvPr/>
        </p:nvSpPr>
        <p:spPr>
          <a:xfrm>
            <a:off x="7986600" y="2067548"/>
            <a:ext cx="2892056" cy="24622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Create subset to keep only required variables </a:t>
            </a:r>
          </a:p>
        </p:txBody>
      </p:sp>
    </p:spTree>
    <p:extLst>
      <p:ext uri="{BB962C8B-B14F-4D97-AF65-F5344CB8AC3E}">
        <p14:creationId xmlns:p14="http://schemas.microsoft.com/office/powerpoint/2010/main" val="37783378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679</Words>
  <Application>Microsoft Office PowerPoint</Application>
  <PresentationFormat>Widescreen</PresentationFormat>
  <Paragraphs>81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Aharoni</vt:lpstr>
      <vt:lpstr>Arial</vt:lpstr>
      <vt:lpstr>Calibri</vt:lpstr>
      <vt:lpstr>Calibri Light</vt:lpstr>
      <vt:lpstr>Rockwell</vt:lpstr>
      <vt:lpstr>Tw Cen MT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Plot bar chart top 10 school based on starting median salary and mid career median salary</vt:lpstr>
      <vt:lpstr>Plot bar chart bottom 10 school by starting median salary and mid career median salary.</vt:lpstr>
      <vt:lpstr>Generating the regression line for plotting</vt:lpstr>
      <vt:lpstr>Based on school type finding average salary </vt:lpstr>
      <vt:lpstr>Conclusion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Patricia Colomer</dc:creator>
  <cp:lastModifiedBy>anirudh tripathi</cp:lastModifiedBy>
  <cp:revision>6</cp:revision>
  <dcterms:created xsi:type="dcterms:W3CDTF">2022-10-17T19:51:20Z</dcterms:created>
  <dcterms:modified xsi:type="dcterms:W3CDTF">2022-10-18T23:43:32Z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3f08ec5-d6d9-4227-8387-ccbfcb3632c4_Enabled">
    <vt:lpwstr>true</vt:lpwstr>
  </property>
  <property fmtid="{D5CDD505-2E9C-101B-9397-08002B2CF9AE}" pid="3" name="MSIP_Label_43f08ec5-d6d9-4227-8387-ccbfcb3632c4_SetDate">
    <vt:lpwstr>2022-10-18T12:30:12Z</vt:lpwstr>
  </property>
  <property fmtid="{D5CDD505-2E9C-101B-9397-08002B2CF9AE}" pid="4" name="MSIP_Label_43f08ec5-d6d9-4227-8387-ccbfcb3632c4_Method">
    <vt:lpwstr>Standard</vt:lpwstr>
  </property>
  <property fmtid="{D5CDD505-2E9C-101B-9397-08002B2CF9AE}" pid="5" name="MSIP_Label_43f08ec5-d6d9-4227-8387-ccbfcb3632c4_Name">
    <vt:lpwstr>Sweco Restricted</vt:lpwstr>
  </property>
  <property fmtid="{D5CDD505-2E9C-101B-9397-08002B2CF9AE}" pid="6" name="MSIP_Label_43f08ec5-d6d9-4227-8387-ccbfcb3632c4_SiteId">
    <vt:lpwstr>b7872ef0-9a00-4c18-8a4a-c7d25c778a9e</vt:lpwstr>
  </property>
  <property fmtid="{D5CDD505-2E9C-101B-9397-08002B2CF9AE}" pid="7" name="MSIP_Label_43f08ec5-d6d9-4227-8387-ccbfcb3632c4_ActionId">
    <vt:lpwstr>e06d552c-9145-45dc-b84a-48d35532b33d</vt:lpwstr>
  </property>
  <property fmtid="{D5CDD505-2E9C-101B-9397-08002B2CF9AE}" pid="8" name="MSIP_Label_43f08ec5-d6d9-4227-8387-ccbfcb3632c4_ContentBits">
    <vt:lpwstr>0</vt:lpwstr>
  </property>
</Properties>
</file>

<file path=docProps/thumbnail.jpeg>
</file>